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  <p:sldId id="267" r:id="rId13"/>
    <p:sldId id="268" r:id="rId14"/>
    <p:sldId id="269" r:id="rId15"/>
  </p:sldIdLst>
  <p:sldSz cx="9144000" cy="6858000" type="screen4x3"/>
  <p:notesSz cx="6797675" cy="9929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3321"/>
    <a:srgbClr val="CE4C32"/>
    <a:srgbClr val="FF3300"/>
    <a:srgbClr val="CC0000"/>
    <a:srgbClr val="FF6600"/>
    <a:srgbClr val="000099"/>
    <a:srgbClr val="FFCC66"/>
    <a:srgbClr val="FF9999"/>
    <a:srgbClr val="FF3399"/>
    <a:srgbClr val="FF99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3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E906-8496-46C9-8E59-4A0A897F2A38}" type="datetimeFigureOut">
              <a:rPr lang="it-IT" smtClean="0"/>
              <a:pPr/>
              <a:t>09/06/2012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CCFC7-F983-4272-ADBC-68577EF330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85737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E906-8496-46C9-8E59-4A0A897F2A38}" type="datetimeFigureOut">
              <a:rPr lang="it-IT" smtClean="0"/>
              <a:pPr/>
              <a:t>09/06/2012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CCFC7-F983-4272-ADBC-68577EF330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07697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E906-8496-46C9-8E59-4A0A897F2A38}" type="datetimeFigureOut">
              <a:rPr lang="it-IT" smtClean="0"/>
              <a:pPr/>
              <a:t>09/06/2012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CCFC7-F983-4272-ADBC-68577EF330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722626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E906-8496-46C9-8E59-4A0A897F2A38}" type="datetimeFigureOut">
              <a:rPr lang="it-IT" smtClean="0"/>
              <a:pPr/>
              <a:t>09/06/2012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CCFC7-F983-4272-ADBC-68577EF330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5528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E906-8496-46C9-8E59-4A0A897F2A38}" type="datetimeFigureOut">
              <a:rPr lang="it-IT" smtClean="0"/>
              <a:pPr/>
              <a:t>09/06/2012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CCFC7-F983-4272-ADBC-68577EF330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25640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E906-8496-46C9-8E59-4A0A897F2A38}" type="datetimeFigureOut">
              <a:rPr lang="it-IT" smtClean="0"/>
              <a:pPr/>
              <a:t>09/06/2012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CCFC7-F983-4272-ADBC-68577EF330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76383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E906-8496-46C9-8E59-4A0A897F2A38}" type="datetimeFigureOut">
              <a:rPr lang="it-IT" smtClean="0"/>
              <a:pPr/>
              <a:t>09/06/2012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CCFC7-F983-4272-ADBC-68577EF330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674184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E906-8496-46C9-8E59-4A0A897F2A38}" type="datetimeFigureOut">
              <a:rPr lang="it-IT" smtClean="0"/>
              <a:pPr/>
              <a:t>09/06/2012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CCFC7-F983-4272-ADBC-68577EF330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3148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E906-8496-46C9-8E59-4A0A897F2A38}" type="datetimeFigureOut">
              <a:rPr lang="it-IT" smtClean="0"/>
              <a:pPr/>
              <a:t>09/06/2012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CCFC7-F983-4272-ADBC-68577EF330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1017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E906-8496-46C9-8E59-4A0A897F2A38}" type="datetimeFigureOut">
              <a:rPr lang="it-IT" smtClean="0"/>
              <a:pPr/>
              <a:t>09/06/2012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CCFC7-F983-4272-ADBC-68577EF330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6001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E906-8496-46C9-8E59-4A0A897F2A38}" type="datetimeFigureOut">
              <a:rPr lang="it-IT" smtClean="0"/>
              <a:pPr/>
              <a:t>09/06/2012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CCFC7-F983-4272-ADBC-68577EF330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150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4E906-8496-46C9-8E59-4A0A897F2A38}" type="datetimeFigureOut">
              <a:rPr lang="it-IT" smtClean="0"/>
              <a:pPr/>
              <a:t>09/06/2012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CCFC7-F983-4272-ADBC-68577EF330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0130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0716" y="19405"/>
            <a:ext cx="9161601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 rot="21093165">
            <a:off x="1918339" y="4924432"/>
            <a:ext cx="5578950" cy="868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8775" tIns="64387" rIns="128775" bIns="64387">
            <a:spAutoFit/>
          </a:bodyPr>
          <a:lstStyle>
            <a:lvl1pPr defTabSz="1287463" eaLnBrk="0" hangingPunct="0">
              <a:defRPr sz="2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287463" eaLnBrk="0" hangingPunct="0">
              <a:defRPr sz="2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287463" eaLnBrk="0" hangingPunct="0">
              <a:defRPr sz="2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287463" eaLnBrk="0" hangingPunct="0">
              <a:defRPr sz="2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287463" eaLnBrk="0" hangingPunct="0">
              <a:defRPr sz="2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8746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8746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8746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8746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it-IT" sz="2400" b="1" dirty="0" smtClean="0">
                <a:solidFill>
                  <a:srgbClr val="AA472E"/>
                </a:solidFill>
              </a:rPr>
              <a:t>Guida pratica alla nuova imposta</a:t>
            </a:r>
          </a:p>
          <a:p>
            <a:pPr algn="ctr" eaLnBrk="1" hangingPunct="1"/>
            <a:r>
              <a:rPr lang="it-IT" sz="2400" b="1" dirty="0" smtClean="0">
                <a:solidFill>
                  <a:srgbClr val="AA472E"/>
                </a:solidFill>
              </a:rPr>
              <a:t>su casa, fabbricati e terreni</a:t>
            </a:r>
            <a:endParaRPr lang="it-IT" sz="2400" b="1" dirty="0">
              <a:solidFill>
                <a:srgbClr val="AA472E"/>
              </a:solidFill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1" y="2276872"/>
            <a:ext cx="4086467" cy="2664296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2054" y="5363077"/>
            <a:ext cx="2071203" cy="1378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3632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/>
        </p:nvSpPr>
        <p:spPr>
          <a:xfrm>
            <a:off x="395536" y="924525"/>
            <a:ext cx="8352928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 </a:t>
            </a:r>
          </a:p>
          <a:p>
            <a:pPr algn="ctr"/>
            <a:r>
              <a:rPr lang="it-IT" sz="2400" b="1" dirty="0" smtClean="0">
                <a:solidFill>
                  <a:srgbClr val="C00000"/>
                </a:solidFill>
              </a:rPr>
              <a:t>Altri fabbricati</a:t>
            </a:r>
            <a:endParaRPr lang="it-IT" sz="2400" b="1" dirty="0">
              <a:solidFill>
                <a:srgbClr val="C00000"/>
              </a:solidFill>
            </a:endParaRPr>
          </a:p>
          <a:p>
            <a:pPr algn="just"/>
            <a:endParaRPr lang="it-IT" dirty="0" smtClean="0"/>
          </a:p>
          <a:p>
            <a:pPr algn="just"/>
            <a:r>
              <a:rPr lang="it-IT" sz="1600" dirty="0" smtClean="0"/>
              <a:t>Tutti i fabbricati </a:t>
            </a:r>
            <a:r>
              <a:rPr lang="it-IT" sz="1600" b="1" u="sng" dirty="0" smtClean="0">
                <a:solidFill>
                  <a:srgbClr val="C00000"/>
                </a:solidFill>
              </a:rPr>
              <a:t>non riconosciuti come abitazione principale </a:t>
            </a:r>
            <a:r>
              <a:rPr lang="it-IT" sz="1600" dirty="0" smtClean="0"/>
              <a:t>scontano </a:t>
            </a:r>
            <a:r>
              <a:rPr lang="it-IT" sz="1600" dirty="0" smtClean="0"/>
              <a:t>attualmente l’aliquota </a:t>
            </a:r>
            <a:r>
              <a:rPr lang="it-IT" sz="1600" dirty="0" smtClean="0"/>
              <a:t>ordinaria dello 0,76% e non beneficiano di alcuna detrazione.</a:t>
            </a:r>
          </a:p>
          <a:p>
            <a:pPr algn="just"/>
            <a:endParaRPr lang="it-IT" sz="1600" dirty="0" smtClean="0"/>
          </a:p>
          <a:p>
            <a:pPr algn="ctr"/>
            <a:r>
              <a:rPr lang="it-IT" sz="2400" b="1" dirty="0" smtClean="0">
                <a:solidFill>
                  <a:srgbClr val="C00000"/>
                </a:solidFill>
              </a:rPr>
              <a:t>Aree edificabili</a:t>
            </a:r>
            <a:endParaRPr lang="it-IT" sz="2400" b="1" dirty="0">
              <a:solidFill>
                <a:srgbClr val="C00000"/>
              </a:solidFill>
            </a:endParaRPr>
          </a:p>
          <a:p>
            <a:pPr algn="just"/>
            <a:endParaRPr lang="it-IT" sz="1600" dirty="0"/>
          </a:p>
          <a:p>
            <a:pPr algn="just"/>
            <a:r>
              <a:rPr lang="it-IT" sz="1600" dirty="0" smtClean="0"/>
              <a:t>Sono soggette al pagamento dell’IMU anche i terreni considerati tali dallo strumento urbanistico </a:t>
            </a:r>
            <a:r>
              <a:rPr lang="it-IT" sz="1600" dirty="0" smtClean="0"/>
              <a:t>comunale.</a:t>
            </a:r>
            <a:endParaRPr lang="it-IT" sz="1600" dirty="0" smtClean="0"/>
          </a:p>
          <a:p>
            <a:pPr algn="just"/>
            <a:endParaRPr lang="it-IT" sz="1600" dirty="0"/>
          </a:p>
          <a:p>
            <a:pPr algn="just"/>
            <a:r>
              <a:rPr lang="it-IT" sz="1600" dirty="0" smtClean="0"/>
              <a:t>Le aree edificabili sono assoggettate all’aliquota ordinaria applicata sul valore venale dei terreni in comune commercio al 1° gennaio dell’anno di imposizione.</a:t>
            </a:r>
          </a:p>
          <a:p>
            <a:pPr algn="just"/>
            <a:endParaRPr lang="it-IT" sz="1600" dirty="0"/>
          </a:p>
          <a:p>
            <a:endParaRPr lang="it-IT" sz="1500" dirty="0"/>
          </a:p>
        </p:txBody>
      </p:sp>
      <p:grpSp>
        <p:nvGrpSpPr>
          <p:cNvPr id="6" name="Gruppo 5"/>
          <p:cNvGrpSpPr/>
          <p:nvPr/>
        </p:nvGrpSpPr>
        <p:grpSpPr>
          <a:xfrm>
            <a:off x="2051720" y="332656"/>
            <a:ext cx="5209428" cy="380203"/>
            <a:chOff x="473202" y="679035"/>
            <a:chExt cx="6336792" cy="596226"/>
          </a:xfrm>
          <a:solidFill>
            <a:srgbClr val="FFC000"/>
          </a:solidFill>
        </p:grpSpPr>
        <p:sp>
          <p:nvSpPr>
            <p:cNvPr id="7" name="Rettangolo arrotondato 6"/>
            <p:cNvSpPr/>
            <p:nvPr/>
          </p:nvSpPr>
          <p:spPr>
            <a:xfrm>
              <a:off x="473202" y="679035"/>
              <a:ext cx="6336792" cy="59622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ettangolo 7"/>
            <p:cNvSpPr/>
            <p:nvPr/>
          </p:nvSpPr>
          <p:spPr>
            <a:xfrm>
              <a:off x="490664" y="716028"/>
              <a:ext cx="6278581" cy="541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Altri fabbricati ed aree edificabili</a:t>
              </a:r>
              <a:endParaRPr lang="it-IT" sz="2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14736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/>
        </p:nvSpPr>
        <p:spPr>
          <a:xfrm>
            <a:off x="395536" y="924525"/>
            <a:ext cx="835292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 </a:t>
            </a:r>
          </a:p>
          <a:p>
            <a:pPr algn="ctr"/>
            <a:r>
              <a:rPr lang="it-IT" sz="2400" b="1" dirty="0" smtClean="0">
                <a:solidFill>
                  <a:srgbClr val="C00000"/>
                </a:solidFill>
              </a:rPr>
              <a:t>Fabbricati Rurali</a:t>
            </a:r>
            <a:endParaRPr lang="it-IT" sz="2400" b="1" dirty="0">
              <a:solidFill>
                <a:srgbClr val="C00000"/>
              </a:solidFill>
            </a:endParaRPr>
          </a:p>
          <a:p>
            <a:pPr algn="just"/>
            <a:endParaRPr lang="it-IT" dirty="0" smtClean="0"/>
          </a:p>
          <a:p>
            <a:pPr algn="just"/>
            <a:r>
              <a:rPr lang="it-IT" sz="1600" dirty="0" smtClean="0"/>
              <a:t>I fabbricati rurali </a:t>
            </a:r>
            <a:r>
              <a:rPr lang="it-IT" sz="1600" b="1" dirty="0" smtClean="0">
                <a:solidFill>
                  <a:srgbClr val="C00000"/>
                </a:solidFill>
              </a:rPr>
              <a:t>ad uso strumentale </a:t>
            </a:r>
            <a:r>
              <a:rPr lang="it-IT" sz="1600" u="sng" dirty="0" smtClean="0"/>
              <a:t>(</a:t>
            </a:r>
            <a:r>
              <a:rPr lang="it-IT" sz="1600" u="sng" dirty="0"/>
              <a:t>coltivatori diretti e </a:t>
            </a:r>
            <a:r>
              <a:rPr lang="it-IT" sz="1600" u="sng" dirty="0" smtClean="0"/>
              <a:t>imprenditori </a:t>
            </a:r>
            <a:r>
              <a:rPr lang="it-IT" sz="1600" u="sng" dirty="0"/>
              <a:t>agricoli </a:t>
            </a:r>
            <a:r>
              <a:rPr lang="it-IT" sz="1600" u="sng" dirty="0" smtClean="0"/>
              <a:t>professionali)</a:t>
            </a:r>
            <a:r>
              <a:rPr lang="it-IT" sz="1600" dirty="0" smtClean="0"/>
              <a:t>, </a:t>
            </a:r>
            <a:r>
              <a:rPr lang="it-IT" sz="1600" b="1" u="sng" dirty="0" smtClean="0">
                <a:solidFill>
                  <a:srgbClr val="C00000"/>
                </a:solidFill>
              </a:rPr>
              <a:t>sono </a:t>
            </a:r>
            <a:r>
              <a:rPr lang="it-IT" sz="1600" b="1" u="sng" dirty="0" smtClean="0">
                <a:solidFill>
                  <a:srgbClr val="C00000"/>
                </a:solidFill>
              </a:rPr>
              <a:t>esenti da IMU</a:t>
            </a:r>
            <a:r>
              <a:rPr lang="it-IT" sz="1600" dirty="0" smtClean="0"/>
              <a:t> </a:t>
            </a:r>
            <a:r>
              <a:rPr lang="it-IT" sz="1600" dirty="0" smtClean="0"/>
              <a:t>.</a:t>
            </a:r>
            <a:endParaRPr lang="it-IT" sz="1600" b="1" dirty="0" smtClean="0"/>
          </a:p>
          <a:p>
            <a:endParaRPr lang="it-IT" sz="1600" b="1" dirty="0"/>
          </a:p>
          <a:p>
            <a:pPr algn="ctr"/>
            <a:r>
              <a:rPr lang="it-IT" sz="2400" b="1" dirty="0" smtClean="0">
                <a:solidFill>
                  <a:srgbClr val="C00000"/>
                </a:solidFill>
              </a:rPr>
              <a:t>Terreni agricoli</a:t>
            </a:r>
            <a:endParaRPr lang="it-IT" sz="2400" b="1" dirty="0">
              <a:solidFill>
                <a:srgbClr val="C00000"/>
              </a:solidFill>
            </a:endParaRPr>
          </a:p>
          <a:p>
            <a:pPr algn="just"/>
            <a:endParaRPr lang="it-IT" sz="1600" dirty="0"/>
          </a:p>
          <a:p>
            <a:r>
              <a:rPr lang="it-IT" sz="1600" dirty="0" smtClean="0"/>
              <a:t>I terreni </a:t>
            </a:r>
            <a:r>
              <a:rPr lang="it-IT" sz="1600" dirty="0"/>
              <a:t>agricoli </a:t>
            </a:r>
            <a:r>
              <a:rPr lang="it-IT" sz="1600" b="1" u="sng" dirty="0" smtClean="0">
                <a:solidFill>
                  <a:srgbClr val="C00000"/>
                </a:solidFill>
              </a:rPr>
              <a:t>sono </a:t>
            </a:r>
            <a:r>
              <a:rPr lang="it-IT" sz="1600" b="1" u="sng" dirty="0">
                <a:solidFill>
                  <a:srgbClr val="C00000"/>
                </a:solidFill>
              </a:rPr>
              <a:t>esenti </a:t>
            </a:r>
            <a:r>
              <a:rPr lang="it-IT" sz="1600" b="1" u="sng" dirty="0" smtClean="0">
                <a:solidFill>
                  <a:srgbClr val="C00000"/>
                </a:solidFill>
              </a:rPr>
              <a:t>da IMU</a:t>
            </a:r>
            <a:r>
              <a:rPr lang="it-IT" sz="1600" dirty="0" smtClean="0"/>
              <a:t> </a:t>
            </a:r>
            <a:r>
              <a:rPr lang="it-IT" sz="1600" dirty="0" smtClean="0"/>
              <a:t>in </a:t>
            </a:r>
            <a:r>
              <a:rPr lang="it-IT" sz="1600" dirty="0"/>
              <a:t>base all’art. 7 del D.L. n. </a:t>
            </a:r>
            <a:r>
              <a:rPr lang="it-IT" sz="1600" dirty="0" smtClean="0"/>
              <a:t>504/1992 </a:t>
            </a:r>
            <a:r>
              <a:rPr lang="it-IT" sz="1600" dirty="0" smtClean="0"/>
              <a:t>se </a:t>
            </a:r>
            <a:r>
              <a:rPr lang="it-IT" sz="1600" b="1" dirty="0" smtClean="0"/>
              <a:t>ricadenti </a:t>
            </a:r>
            <a:r>
              <a:rPr lang="it-IT" sz="1600" b="1" dirty="0"/>
              <a:t>in aree montane o di collina delimitate ai </a:t>
            </a:r>
            <a:r>
              <a:rPr lang="it-IT" sz="1600" b="1" dirty="0" smtClean="0"/>
              <a:t>sensi dell’articolo </a:t>
            </a:r>
            <a:r>
              <a:rPr lang="it-IT" sz="1600" b="1" dirty="0"/>
              <a:t>15 della Legge 27 dicembre 1977, n. </a:t>
            </a:r>
            <a:r>
              <a:rPr lang="it-IT" sz="1600" b="1" dirty="0" smtClean="0"/>
              <a:t>984</a:t>
            </a:r>
            <a:r>
              <a:rPr lang="it-IT" sz="1600" dirty="0" smtClean="0"/>
              <a:t>. In altro caso sono soggetti al pagamento IMU.</a:t>
            </a:r>
            <a:endParaRPr lang="it-IT" sz="1600" dirty="0" smtClean="0"/>
          </a:p>
        </p:txBody>
      </p:sp>
      <p:grpSp>
        <p:nvGrpSpPr>
          <p:cNvPr id="14" name="Gruppo 13"/>
          <p:cNvGrpSpPr/>
          <p:nvPr/>
        </p:nvGrpSpPr>
        <p:grpSpPr>
          <a:xfrm>
            <a:off x="2051720" y="332656"/>
            <a:ext cx="5209428" cy="380203"/>
            <a:chOff x="946404" y="1358070"/>
            <a:chExt cx="6336792" cy="596226"/>
          </a:xfrm>
          <a:solidFill>
            <a:schemeClr val="accent6">
              <a:lumMod val="75000"/>
            </a:schemeClr>
          </a:solidFill>
        </p:grpSpPr>
        <p:sp>
          <p:nvSpPr>
            <p:cNvPr id="15" name="Rettangolo arrotondato 14"/>
            <p:cNvSpPr/>
            <p:nvPr/>
          </p:nvSpPr>
          <p:spPr>
            <a:xfrm>
              <a:off x="946404" y="1358070"/>
              <a:ext cx="6336792" cy="59622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ttangolo 15"/>
            <p:cNvSpPr/>
            <p:nvPr/>
          </p:nvSpPr>
          <p:spPr>
            <a:xfrm>
              <a:off x="963867" y="1389421"/>
              <a:ext cx="6319329" cy="5474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dirty="0" smtClean="0"/>
                <a:t>Fabbricati rurali e terreni agricoli</a:t>
              </a:r>
              <a:endParaRPr lang="it-IT" sz="2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47386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/>
        </p:nvSpPr>
        <p:spPr>
          <a:xfrm>
            <a:off x="395536" y="924525"/>
            <a:ext cx="8352928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 </a:t>
            </a:r>
          </a:p>
          <a:p>
            <a:pPr algn="ctr"/>
            <a:r>
              <a:rPr lang="it-IT" sz="2400" b="1" dirty="0" smtClean="0">
                <a:solidFill>
                  <a:srgbClr val="C00000"/>
                </a:solidFill>
              </a:rPr>
              <a:t>Agevolazioni</a:t>
            </a:r>
            <a:endParaRPr lang="it-IT" sz="2400" b="1" dirty="0">
              <a:solidFill>
                <a:srgbClr val="C00000"/>
              </a:solidFill>
            </a:endParaRPr>
          </a:p>
          <a:p>
            <a:pPr algn="just"/>
            <a:endParaRPr lang="it-IT" dirty="0" smtClean="0"/>
          </a:p>
          <a:p>
            <a:pPr algn="just"/>
            <a:r>
              <a:rPr lang="it-IT" sz="1600" dirty="0"/>
              <a:t>Le agevolazioni applicabili </a:t>
            </a:r>
            <a:r>
              <a:rPr lang="it-IT" sz="1600" dirty="0" smtClean="0"/>
              <a:t>sono attualmente quelle </a:t>
            </a:r>
            <a:r>
              <a:rPr lang="it-IT" sz="1600" dirty="0"/>
              <a:t>previste </a:t>
            </a:r>
            <a:r>
              <a:rPr lang="it-IT" sz="1600" dirty="0" smtClean="0"/>
              <a:t>obbligatoriamente dalla legge </a:t>
            </a:r>
            <a:r>
              <a:rPr lang="it-IT" sz="1600" dirty="0"/>
              <a:t>e quindi: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1600" dirty="0" smtClean="0"/>
              <a:t>riduzione </a:t>
            </a:r>
            <a:r>
              <a:rPr lang="it-IT" sz="1600" dirty="0"/>
              <a:t>del 50% della base imponibile per i fabbricati di interesse storico o artistico;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1600" dirty="0" smtClean="0"/>
              <a:t>riduzione </a:t>
            </a:r>
            <a:r>
              <a:rPr lang="it-IT" sz="1600" dirty="0"/>
              <a:t>del 50% della base imponibile per i fabbricati dichiarati inagibili o </a:t>
            </a:r>
            <a:r>
              <a:rPr lang="it-IT" sz="1600" dirty="0" smtClean="0"/>
              <a:t>inabitabili e </a:t>
            </a:r>
            <a:r>
              <a:rPr lang="it-IT" sz="1600" dirty="0"/>
              <a:t>di fatto non utilizzati, limitatamente al periodo dell’anno durante il quale </a:t>
            </a:r>
            <a:r>
              <a:rPr lang="it-IT" sz="1600" dirty="0" smtClean="0"/>
              <a:t>sussistono dette </a:t>
            </a:r>
            <a:r>
              <a:rPr lang="it-IT" sz="1600" dirty="0"/>
              <a:t>condizioni</a:t>
            </a:r>
            <a:r>
              <a:rPr lang="it-IT" sz="1600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it-IT" sz="1600" dirty="0"/>
          </a:p>
          <a:p>
            <a:pPr algn="just"/>
            <a:r>
              <a:rPr lang="it-IT" sz="1600" dirty="0" err="1" smtClean="0"/>
              <a:t>IlComune</a:t>
            </a:r>
            <a:r>
              <a:rPr lang="it-IT" sz="1600" dirty="0" smtClean="0"/>
              <a:t>, </a:t>
            </a:r>
            <a:r>
              <a:rPr lang="it-IT" sz="1600" dirty="0" smtClean="0"/>
              <a:t>mediante il Regolamento IMU, </a:t>
            </a:r>
            <a:r>
              <a:rPr lang="it-IT" sz="1600" dirty="0" smtClean="0"/>
              <a:t>può </a:t>
            </a:r>
            <a:r>
              <a:rPr lang="it-IT" sz="1600" b="1" u="sng" dirty="0" smtClean="0">
                <a:solidFill>
                  <a:srgbClr val="C00000"/>
                </a:solidFill>
              </a:rPr>
              <a:t>considerare </a:t>
            </a:r>
            <a:r>
              <a:rPr lang="it-IT" sz="1600" b="1" u="sng" dirty="0" smtClean="0">
                <a:solidFill>
                  <a:srgbClr val="C00000"/>
                </a:solidFill>
              </a:rPr>
              <a:t>direttamente adibita </a:t>
            </a:r>
            <a:r>
              <a:rPr lang="it-IT" sz="1600" b="1" u="sng" dirty="0">
                <a:solidFill>
                  <a:srgbClr val="C00000"/>
                </a:solidFill>
              </a:rPr>
              <a:t>ad </a:t>
            </a:r>
            <a:r>
              <a:rPr lang="it-IT" sz="1600" b="1" u="sng" dirty="0" smtClean="0">
                <a:solidFill>
                  <a:srgbClr val="C00000"/>
                </a:solidFill>
              </a:rPr>
              <a:t>abitazione principale:</a:t>
            </a:r>
          </a:p>
          <a:p>
            <a:pPr algn="just"/>
            <a:endParaRPr lang="it-IT" sz="1600" b="1" u="sng" dirty="0" smtClean="0">
              <a:solidFill>
                <a:srgbClr val="C00000"/>
              </a:solidFill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it-IT" sz="1600" dirty="0" smtClean="0"/>
              <a:t>l’unità immobiliare </a:t>
            </a:r>
            <a:r>
              <a:rPr lang="it-IT" sz="1600" b="1" dirty="0" smtClean="0">
                <a:solidFill>
                  <a:srgbClr val="C00000"/>
                </a:solidFill>
              </a:rPr>
              <a:t>posseduta a titolo </a:t>
            </a:r>
            <a:r>
              <a:rPr lang="it-IT" sz="1600" b="1" dirty="0">
                <a:solidFill>
                  <a:srgbClr val="C00000"/>
                </a:solidFill>
              </a:rPr>
              <a:t>di </a:t>
            </a:r>
            <a:r>
              <a:rPr lang="it-IT" sz="1600" b="1" dirty="0" smtClean="0">
                <a:solidFill>
                  <a:srgbClr val="C00000"/>
                </a:solidFill>
              </a:rPr>
              <a:t>proprietà o di usufrutto da anziani </a:t>
            </a:r>
            <a:r>
              <a:rPr lang="it-IT" sz="1600" b="1" dirty="0">
                <a:solidFill>
                  <a:srgbClr val="C00000"/>
                </a:solidFill>
              </a:rPr>
              <a:t>o </a:t>
            </a:r>
            <a:r>
              <a:rPr lang="it-IT" sz="1600" b="1" dirty="0" smtClean="0">
                <a:solidFill>
                  <a:srgbClr val="C00000"/>
                </a:solidFill>
              </a:rPr>
              <a:t>disabili</a:t>
            </a:r>
            <a:r>
              <a:rPr lang="it-IT" sz="1600" dirty="0" smtClean="0"/>
              <a:t> che acquisiscono </a:t>
            </a:r>
            <a:r>
              <a:rPr lang="it-IT" sz="1600" dirty="0"/>
              <a:t>la </a:t>
            </a:r>
            <a:r>
              <a:rPr lang="it-IT" sz="1600" dirty="0" smtClean="0"/>
              <a:t>residenza in istituti di ricovero o sanitari a seguito </a:t>
            </a:r>
            <a:r>
              <a:rPr lang="it-IT" sz="1600" dirty="0"/>
              <a:t>di </a:t>
            </a:r>
            <a:r>
              <a:rPr lang="it-IT" sz="1600" dirty="0" smtClean="0"/>
              <a:t>ricovero </a:t>
            </a:r>
            <a:r>
              <a:rPr lang="it-IT" sz="1600" dirty="0"/>
              <a:t>permanente</a:t>
            </a:r>
            <a:r>
              <a:rPr lang="it-IT" sz="1600" dirty="0" smtClean="0"/>
              <a:t>, </a:t>
            </a:r>
            <a:r>
              <a:rPr lang="it-IT" sz="1600" b="1" u="sng" dirty="0" smtClean="0"/>
              <a:t>purché non locata;</a:t>
            </a:r>
          </a:p>
          <a:p>
            <a:pPr algn="just"/>
            <a:endParaRPr lang="it-IT" sz="1600" b="1" u="sng" dirty="0" smtClean="0"/>
          </a:p>
          <a:p>
            <a:pPr marL="342900" indent="-342900" algn="just">
              <a:buFont typeface="+mj-lt"/>
              <a:buAutoNum type="arabicParenR" startAt="2"/>
            </a:pPr>
            <a:r>
              <a:rPr lang="it-IT" sz="1600" dirty="0"/>
              <a:t>l'unità</a:t>
            </a:r>
            <a:r>
              <a:rPr lang="it-IT" sz="1600" dirty="0" smtClean="0"/>
              <a:t> immobiliare </a:t>
            </a:r>
            <a:r>
              <a:rPr lang="it-IT" sz="1600" b="1" dirty="0" smtClean="0">
                <a:solidFill>
                  <a:srgbClr val="C00000"/>
                </a:solidFill>
              </a:rPr>
              <a:t>posseduta a titolo di proprietà o di usufrutto in Italia dai cittadini italiani </a:t>
            </a:r>
            <a:r>
              <a:rPr lang="it-IT" sz="1600" b="1" dirty="0">
                <a:solidFill>
                  <a:srgbClr val="C00000"/>
                </a:solidFill>
              </a:rPr>
              <a:t>non </a:t>
            </a:r>
            <a:r>
              <a:rPr lang="it-IT" sz="1600" b="1" dirty="0" smtClean="0">
                <a:solidFill>
                  <a:srgbClr val="C00000"/>
                </a:solidFill>
              </a:rPr>
              <a:t>residenti </a:t>
            </a:r>
            <a:r>
              <a:rPr lang="it-IT" sz="1600" dirty="0" smtClean="0"/>
              <a:t>nel territorio dello Stato, </a:t>
            </a:r>
            <a:r>
              <a:rPr lang="it-IT" sz="1600" b="1" u="sng" dirty="0" smtClean="0"/>
              <a:t>sempre a condizione che non risulti locata</a:t>
            </a:r>
            <a:r>
              <a:rPr lang="it-IT" sz="1600" dirty="0" smtClean="0"/>
              <a:t>.</a:t>
            </a:r>
          </a:p>
        </p:txBody>
      </p:sp>
      <p:grpSp>
        <p:nvGrpSpPr>
          <p:cNvPr id="6" name="Gruppo 5"/>
          <p:cNvGrpSpPr/>
          <p:nvPr/>
        </p:nvGrpSpPr>
        <p:grpSpPr>
          <a:xfrm>
            <a:off x="2051720" y="332656"/>
            <a:ext cx="5309145" cy="394329"/>
            <a:chOff x="1859103" y="2716141"/>
            <a:chExt cx="6336792" cy="59622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" name="Rettangolo arrotondato 6"/>
            <p:cNvSpPr/>
            <p:nvPr/>
          </p:nvSpPr>
          <p:spPr>
            <a:xfrm>
              <a:off x="1859103" y="2716141"/>
              <a:ext cx="6336792" cy="59622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ettangolo 7"/>
            <p:cNvSpPr/>
            <p:nvPr/>
          </p:nvSpPr>
          <p:spPr>
            <a:xfrm>
              <a:off x="1910271" y="2744759"/>
              <a:ext cx="6285624" cy="5501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Agevolazioni ed esenzioni</a:t>
              </a:r>
              <a:endParaRPr lang="it-IT" sz="2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47685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/>
        </p:nvSpPr>
        <p:spPr>
          <a:xfrm>
            <a:off x="395536" y="924525"/>
            <a:ext cx="8352928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rgbClr val="C00000"/>
                </a:solidFill>
              </a:rPr>
              <a:t>Esenzioni</a:t>
            </a:r>
            <a:endParaRPr lang="it-IT" sz="2400" b="1" dirty="0">
              <a:solidFill>
                <a:srgbClr val="C00000"/>
              </a:solidFill>
            </a:endParaRPr>
          </a:p>
          <a:p>
            <a:pPr algn="just"/>
            <a:endParaRPr lang="it-IT" dirty="0" smtClean="0"/>
          </a:p>
          <a:p>
            <a:pPr algn="just"/>
            <a:r>
              <a:rPr lang="it-IT" sz="1600" dirty="0"/>
              <a:t>Sono esenti dall’imposta, </a:t>
            </a:r>
            <a:r>
              <a:rPr lang="it-IT" sz="1600" dirty="0" smtClean="0"/>
              <a:t>limitatamente </a:t>
            </a:r>
            <a:r>
              <a:rPr lang="it-IT" sz="1600" dirty="0"/>
              <a:t>al periodo dell’anno durante il quale sussistono le </a:t>
            </a:r>
            <a:r>
              <a:rPr lang="it-IT" sz="1600" dirty="0" smtClean="0"/>
              <a:t>condizioni </a:t>
            </a:r>
            <a:r>
              <a:rPr lang="it-IT" sz="1600" dirty="0"/>
              <a:t>prescritte, e precisamente :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it-IT" sz="1600" dirty="0" smtClean="0"/>
              <a:t>gli   </a:t>
            </a:r>
            <a:r>
              <a:rPr lang="it-IT" sz="1600" dirty="0"/>
              <a:t>immobili posseduti dallo Stato, </a:t>
            </a:r>
            <a:r>
              <a:rPr lang="it-IT" sz="1600" dirty="0" smtClean="0"/>
              <a:t>nonché </a:t>
            </a:r>
            <a:r>
              <a:rPr lang="it-IT" sz="1600" dirty="0"/>
              <a:t>gli immobili  posseduti,  nel  proprio territorio,  dalle  regioni,  dalle  province,  dai   comuni,   dalle comunità montane, dai consorzi fra detti enti</a:t>
            </a:r>
            <a:r>
              <a:rPr lang="it-IT" sz="1600" dirty="0" smtClean="0"/>
              <a:t>, ove </a:t>
            </a:r>
            <a:r>
              <a:rPr lang="it-IT" sz="1600" dirty="0"/>
              <a:t>non  soppressi, dagli enti del servizio sanitario nazionale, destinati esclusivamente </a:t>
            </a:r>
            <a:r>
              <a:rPr lang="it-IT" sz="1600" dirty="0" smtClean="0"/>
              <a:t>ai </a:t>
            </a:r>
            <a:r>
              <a:rPr lang="it-IT" sz="1600" dirty="0"/>
              <a:t>compiti </a:t>
            </a:r>
            <a:r>
              <a:rPr lang="it-IT" sz="1600" dirty="0" smtClean="0"/>
              <a:t>istituzionali</a:t>
            </a:r>
            <a:r>
              <a:rPr lang="it-IT" sz="1600" dirty="0"/>
              <a:t>.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it-IT" sz="1600" dirty="0" smtClean="0"/>
              <a:t>i </a:t>
            </a:r>
            <a:r>
              <a:rPr lang="it-IT" sz="1600" dirty="0"/>
              <a:t>fabbricati classificati o classificabili nelle categorie catastali da E/1 a E/9;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it-IT" sz="1600" dirty="0" smtClean="0"/>
              <a:t>i </a:t>
            </a:r>
            <a:r>
              <a:rPr lang="it-IT" sz="1600" dirty="0"/>
              <a:t>fabbricati con destinazione ad usi </a:t>
            </a:r>
            <a:r>
              <a:rPr lang="it-IT" sz="1600" dirty="0" smtClean="0"/>
              <a:t>culturali;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it-IT" sz="1600" dirty="0" smtClean="0"/>
              <a:t>i </a:t>
            </a:r>
            <a:r>
              <a:rPr lang="it-IT" sz="1600" dirty="0"/>
              <a:t>fabbricati destinati esclusivamente all'esercizio del culto, purché compatibile con le disposizioni degli articoli 8 e 19 della Costituzione, e le loro pertinenze;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it-IT" sz="1600" dirty="0" smtClean="0"/>
              <a:t>i </a:t>
            </a:r>
            <a:r>
              <a:rPr lang="it-IT" sz="1600" dirty="0"/>
              <a:t>fabbricati di proprietà della Santa </a:t>
            </a:r>
            <a:r>
              <a:rPr lang="it-IT" sz="1600" dirty="0" smtClean="0"/>
              <a:t>Sede;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it-IT" sz="1600" dirty="0" smtClean="0"/>
              <a:t>i </a:t>
            </a:r>
            <a:r>
              <a:rPr lang="it-IT" sz="1600" dirty="0"/>
              <a:t>fabbricati appartenenti agli Stati esteri e alle organizzazioni </a:t>
            </a:r>
            <a:r>
              <a:rPr lang="it-IT" sz="1600" dirty="0" smtClean="0"/>
              <a:t>internazionali;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it-IT" sz="1600" dirty="0" smtClean="0"/>
              <a:t>i </a:t>
            </a:r>
            <a:r>
              <a:rPr lang="it-IT" sz="1600" dirty="0"/>
              <a:t>terreni agricoli </a:t>
            </a:r>
            <a:r>
              <a:rPr lang="it-IT" sz="1600" b="1" dirty="0"/>
              <a:t>ricadenti in aree montane o di collina</a:t>
            </a:r>
            <a:r>
              <a:rPr lang="it-IT" sz="1600" dirty="0"/>
              <a:t> delimitate ai sensi dell'articolo 15 della legge 27 dicembre 1977, n. 984;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it-IT" sz="1600" dirty="0" smtClean="0"/>
              <a:t>gli </a:t>
            </a:r>
            <a:r>
              <a:rPr lang="it-IT" sz="1600" dirty="0"/>
              <a:t>immobili </a:t>
            </a:r>
            <a:r>
              <a:rPr lang="it-IT" sz="1600" dirty="0" smtClean="0"/>
              <a:t>destinati </a:t>
            </a:r>
            <a:r>
              <a:rPr lang="it-IT" sz="1600" dirty="0"/>
              <a:t>esclusivamente allo svolgimento </a:t>
            </a:r>
            <a:r>
              <a:rPr lang="it-IT" sz="1600" b="1" dirty="0"/>
              <a:t>con modalità non commerciali</a:t>
            </a:r>
            <a:r>
              <a:rPr lang="it-IT" sz="1600" dirty="0"/>
              <a:t> di attività assistenziali, previdenziali, sanitarie, didattiche, ricettive, culturali, ricreative e </a:t>
            </a:r>
            <a:r>
              <a:rPr lang="it-IT" sz="1600" dirty="0" smtClean="0"/>
              <a:t>sportive.</a:t>
            </a:r>
            <a:r>
              <a:rPr lang="it-IT" sz="1600" dirty="0"/>
              <a:t> 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it-IT" sz="1600" dirty="0" smtClean="0"/>
              <a:t>i </a:t>
            </a:r>
            <a:r>
              <a:rPr lang="it-IT" sz="1600" dirty="0"/>
              <a:t>fabbricati rurali ad uso strumentale </a:t>
            </a:r>
            <a:r>
              <a:rPr lang="it-IT" sz="1600" b="1" dirty="0" smtClean="0"/>
              <a:t>ubicati </a:t>
            </a:r>
            <a:r>
              <a:rPr lang="it-IT" sz="1600" b="1" dirty="0"/>
              <a:t>nei comuni classificati montani o parzialmente montani</a:t>
            </a:r>
            <a:r>
              <a:rPr lang="it-IT" sz="1600" dirty="0"/>
              <a:t> di cui all’elenco dei comuni italiani predisposto dall’Istituto nazionale di statistica (ISTAT</a:t>
            </a:r>
            <a:r>
              <a:rPr lang="it-IT" sz="1600" dirty="0" smtClean="0"/>
              <a:t>).</a:t>
            </a:r>
          </a:p>
        </p:txBody>
      </p:sp>
      <p:grpSp>
        <p:nvGrpSpPr>
          <p:cNvPr id="6" name="Gruppo 5"/>
          <p:cNvGrpSpPr/>
          <p:nvPr/>
        </p:nvGrpSpPr>
        <p:grpSpPr>
          <a:xfrm>
            <a:off x="2051720" y="332656"/>
            <a:ext cx="5309145" cy="394329"/>
            <a:chOff x="1859103" y="2716141"/>
            <a:chExt cx="6336792" cy="59622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" name="Rettangolo arrotondato 6"/>
            <p:cNvSpPr/>
            <p:nvPr/>
          </p:nvSpPr>
          <p:spPr>
            <a:xfrm>
              <a:off x="1859103" y="2716141"/>
              <a:ext cx="6336792" cy="59622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ettangolo 7"/>
            <p:cNvSpPr/>
            <p:nvPr/>
          </p:nvSpPr>
          <p:spPr>
            <a:xfrm>
              <a:off x="1910271" y="2744759"/>
              <a:ext cx="6285624" cy="5501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Agevolazioni ed esenzioni</a:t>
              </a:r>
              <a:endParaRPr lang="it-IT" sz="2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09298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o 8"/>
          <p:cNvGrpSpPr/>
          <p:nvPr/>
        </p:nvGrpSpPr>
        <p:grpSpPr>
          <a:xfrm>
            <a:off x="2098876" y="332656"/>
            <a:ext cx="5209428" cy="381831"/>
            <a:chOff x="1859103" y="2600667"/>
            <a:chExt cx="6336792" cy="711700"/>
          </a:xfrm>
          <a:solidFill>
            <a:srgbClr val="FF0000"/>
          </a:solidFill>
        </p:grpSpPr>
        <p:sp>
          <p:nvSpPr>
            <p:cNvPr id="11" name="Rettangolo arrotondato 10"/>
            <p:cNvSpPr/>
            <p:nvPr/>
          </p:nvSpPr>
          <p:spPr>
            <a:xfrm>
              <a:off x="1859103" y="2600667"/>
              <a:ext cx="6336792" cy="7117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ttangolo 11"/>
            <p:cNvSpPr/>
            <p:nvPr/>
          </p:nvSpPr>
          <p:spPr>
            <a:xfrm>
              <a:off x="1910271" y="2716140"/>
              <a:ext cx="6198033" cy="57876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Modalità di versamento</a:t>
              </a:r>
              <a:endParaRPr lang="it-IT" sz="2600" kern="1200" dirty="0"/>
            </a:p>
          </p:txBody>
        </p:sp>
      </p:grp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87701779"/>
              </p:ext>
            </p:extLst>
          </p:nvPr>
        </p:nvGraphicFramePr>
        <p:xfrm>
          <a:off x="683568" y="4365104"/>
          <a:ext cx="7776864" cy="15206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2328"/>
                <a:gridCol w="2560116"/>
                <a:gridCol w="2264420"/>
              </a:tblGrid>
              <a:tr h="380172">
                <a:tc>
                  <a:txBody>
                    <a:bodyPr/>
                    <a:lstStyle/>
                    <a:p>
                      <a:pPr marL="73025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Tipologia immobili</a:t>
                      </a:r>
                      <a:endParaRPr lang="it-IT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850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Codice IMU quota Comune</a:t>
                      </a:r>
                      <a:endParaRPr lang="it-IT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850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</a:rPr>
                        <a:t>Codice IMU quota Stato</a:t>
                      </a:r>
                      <a:endParaRPr lang="it-IT" sz="16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80172">
                <a:tc>
                  <a:txBody>
                    <a:bodyPr/>
                    <a:lstStyle/>
                    <a:p>
                      <a:pPr marL="73025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Abitazione principale</a:t>
                      </a:r>
                      <a:endParaRPr lang="it-IT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850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spc="-5">
                          <a:effectLst/>
                        </a:rPr>
                        <a:t>3912</a:t>
                      </a:r>
                      <a:endParaRPr lang="it-IT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-------------------</a:t>
                      </a:r>
                      <a:endParaRPr lang="it-IT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80172">
                <a:tc>
                  <a:txBody>
                    <a:bodyPr/>
                    <a:lstStyle/>
                    <a:p>
                      <a:pPr marL="73025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Altri fabbricati</a:t>
                      </a:r>
                      <a:endParaRPr lang="it-IT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850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spc="-10">
                          <a:effectLst/>
                        </a:rPr>
                        <a:t>3918</a:t>
                      </a:r>
                      <a:endParaRPr lang="it-IT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850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spc="-5">
                          <a:effectLst/>
                        </a:rPr>
                        <a:t>3919</a:t>
                      </a:r>
                      <a:endParaRPr lang="it-IT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80172">
                <a:tc>
                  <a:txBody>
                    <a:bodyPr/>
                    <a:lstStyle/>
                    <a:p>
                      <a:pPr marL="73025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Aree fabbricabili</a:t>
                      </a:r>
                      <a:endParaRPr lang="it-IT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850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spc="-5">
                          <a:effectLst/>
                        </a:rPr>
                        <a:t>3916</a:t>
                      </a:r>
                      <a:endParaRPr lang="it-IT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850" algn="ctr" eaLnBrk="0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spc="-10" dirty="0">
                          <a:effectLst/>
                        </a:rPr>
                        <a:t>3917</a:t>
                      </a:r>
                      <a:endParaRPr lang="it-IT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95536" y="958076"/>
            <a:ext cx="835292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901238" algn="l"/>
              </a:tabLs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 L’imposta, in fase di acconto deve essere corrisposta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Calibri" pitchFamily="34" charset="0"/>
              </a:rPr>
              <a:t>esclusivamente mediante l’utilizzo del modello F 24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. Per il</a:t>
            </a:r>
            <a:r>
              <a:rPr kumimoji="0" lang="it-IT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 saldo di dicembre dovrebbe essere possibile effettuare il versamento anche mediante bollettino di c/c postale.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901238" algn="l"/>
              </a:tabLst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901238" algn="l"/>
              </a:tabLs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 L’importo relativo all’abitazione principale e relative pertinenze andrà versato interamente al Comune mentre per gli altri fabbricati e le aree fabbricabili il contribuente dovrà ripartire l’importo dovuto suddividendo la quota di spettanza comunale e quella di spettanza statale (allo spetta un importo pari alla metà dell’imposta calcolata con l’aliquota dello 0,76% su tutti gli immobili diversi dall'abitazione principale);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901238" algn="l"/>
              </a:tabLst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901238" algn="l"/>
              </a:tabLs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 il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Calibri" pitchFamily="34" charset="0"/>
              </a:rPr>
              <a:t>“codice ente/codice comune”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da utilizzare nel </a:t>
            </a:r>
            <a:r>
              <a:rPr kumimoji="0" lang="it-IT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Mod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. F24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e quello ISTAT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901238" algn="l"/>
              </a:tabLs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 i codici tributo da utilizzare sono i seguenti: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690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taglia angolo diagonale rettangolo 7"/>
          <p:cNvSpPr/>
          <p:nvPr/>
        </p:nvSpPr>
        <p:spPr>
          <a:xfrm>
            <a:off x="539552" y="332656"/>
            <a:ext cx="8136904" cy="648072"/>
          </a:xfrm>
          <a:prstGeom prst="snip2Diag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 smtClean="0"/>
              <a:t>INDICE  dei  CONTENUTI</a:t>
            </a:r>
            <a:endParaRPr lang="it-IT" sz="2400" b="1" dirty="0"/>
          </a:p>
        </p:txBody>
      </p:sp>
      <p:grpSp>
        <p:nvGrpSpPr>
          <p:cNvPr id="27" name="Gruppo 26"/>
          <p:cNvGrpSpPr/>
          <p:nvPr/>
        </p:nvGrpSpPr>
        <p:grpSpPr>
          <a:xfrm>
            <a:off x="1162772" y="1844824"/>
            <a:ext cx="5209428" cy="380203"/>
            <a:chOff x="0" y="0"/>
            <a:chExt cx="6336792" cy="596226"/>
          </a:xfrm>
        </p:grpSpPr>
        <p:sp>
          <p:nvSpPr>
            <p:cNvPr id="52" name="Rettangolo arrotondato 51"/>
            <p:cNvSpPr/>
            <p:nvPr/>
          </p:nvSpPr>
          <p:spPr>
            <a:xfrm>
              <a:off x="0" y="0"/>
              <a:ext cx="6336792" cy="59622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Rettangolo 52"/>
            <p:cNvSpPr/>
            <p:nvPr/>
          </p:nvSpPr>
          <p:spPr>
            <a:xfrm>
              <a:off x="17463" y="17463"/>
              <a:ext cx="6304662" cy="5613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Introduzione e riferimenti normativi</a:t>
              </a:r>
              <a:endParaRPr lang="it-IT" sz="2600" kern="1200" dirty="0"/>
            </a:p>
          </p:txBody>
        </p:sp>
      </p:grpSp>
      <p:grpSp>
        <p:nvGrpSpPr>
          <p:cNvPr id="30" name="Gruppo 29"/>
          <p:cNvGrpSpPr/>
          <p:nvPr/>
        </p:nvGrpSpPr>
        <p:grpSpPr>
          <a:xfrm>
            <a:off x="1450804" y="2348880"/>
            <a:ext cx="5209428" cy="380203"/>
            <a:chOff x="1419605" y="2037106"/>
            <a:chExt cx="6336792" cy="596226"/>
          </a:xfrm>
        </p:grpSpPr>
        <p:sp>
          <p:nvSpPr>
            <p:cNvPr id="46" name="Rettangolo arrotondato 45"/>
            <p:cNvSpPr/>
            <p:nvPr/>
          </p:nvSpPr>
          <p:spPr>
            <a:xfrm>
              <a:off x="1419605" y="2037106"/>
              <a:ext cx="6336792" cy="59622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ettangolo 46"/>
            <p:cNvSpPr/>
            <p:nvPr/>
          </p:nvSpPr>
          <p:spPr>
            <a:xfrm>
              <a:off x="1419605" y="2054569"/>
              <a:ext cx="5441116" cy="5613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Aliquote, detrazioni e calcolo</a:t>
              </a:r>
              <a:endParaRPr lang="it-IT" sz="2600" kern="1200" dirty="0"/>
            </a:p>
          </p:txBody>
        </p:sp>
      </p:grpSp>
      <p:grpSp>
        <p:nvGrpSpPr>
          <p:cNvPr id="31" name="Gruppo 30"/>
          <p:cNvGrpSpPr/>
          <p:nvPr/>
        </p:nvGrpSpPr>
        <p:grpSpPr>
          <a:xfrm>
            <a:off x="1713984" y="2852936"/>
            <a:ext cx="5209428" cy="380203"/>
            <a:chOff x="1892808" y="2716141"/>
            <a:chExt cx="6336792" cy="596226"/>
          </a:xfrm>
          <a:solidFill>
            <a:srgbClr val="FF3399"/>
          </a:solidFill>
        </p:grpSpPr>
        <p:sp>
          <p:nvSpPr>
            <p:cNvPr id="44" name="Rettangolo arrotondato 43"/>
            <p:cNvSpPr/>
            <p:nvPr/>
          </p:nvSpPr>
          <p:spPr>
            <a:xfrm>
              <a:off x="1892808" y="2716141"/>
              <a:ext cx="6336792" cy="59622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Rettangolo 44"/>
            <p:cNvSpPr/>
            <p:nvPr/>
          </p:nvSpPr>
          <p:spPr>
            <a:xfrm>
              <a:off x="1910271" y="2747492"/>
              <a:ext cx="6164517" cy="5474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Abitazione principale e pertinenze</a:t>
              </a:r>
              <a:endParaRPr lang="it-IT" sz="2600" kern="1200" dirty="0"/>
            </a:p>
          </p:txBody>
        </p:sp>
      </p:grpSp>
      <p:grpSp>
        <p:nvGrpSpPr>
          <p:cNvPr id="32" name="Gruppo 31"/>
          <p:cNvGrpSpPr/>
          <p:nvPr/>
        </p:nvGrpSpPr>
        <p:grpSpPr>
          <a:xfrm>
            <a:off x="6061153" y="2134484"/>
            <a:ext cx="300348" cy="291630"/>
            <a:chOff x="5949244" y="435576"/>
            <a:chExt cx="387547" cy="387547"/>
          </a:xfrm>
        </p:grpSpPr>
        <p:sp>
          <p:nvSpPr>
            <p:cNvPr id="42" name="Freccia in giù 41"/>
            <p:cNvSpPr/>
            <p:nvPr/>
          </p:nvSpPr>
          <p:spPr>
            <a:xfrm>
              <a:off x="5949244" y="435576"/>
              <a:ext cx="387547" cy="387547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3" name="Freccia in giù 14"/>
            <p:cNvSpPr/>
            <p:nvPr/>
          </p:nvSpPr>
          <p:spPr>
            <a:xfrm>
              <a:off x="6036442" y="435576"/>
              <a:ext cx="213151" cy="2916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700" kern="1200"/>
            </a:p>
          </p:txBody>
        </p:sp>
      </p:grpSp>
      <p:grpSp>
        <p:nvGrpSpPr>
          <p:cNvPr id="35" name="Gruppo 34"/>
          <p:cNvGrpSpPr/>
          <p:nvPr/>
        </p:nvGrpSpPr>
        <p:grpSpPr>
          <a:xfrm>
            <a:off x="6335032" y="2653477"/>
            <a:ext cx="300348" cy="291630"/>
            <a:chOff x="7368850" y="2469370"/>
            <a:chExt cx="387547" cy="387547"/>
          </a:xfrm>
        </p:grpSpPr>
        <p:sp>
          <p:nvSpPr>
            <p:cNvPr id="36" name="Freccia in giù 35"/>
            <p:cNvSpPr/>
            <p:nvPr/>
          </p:nvSpPr>
          <p:spPr>
            <a:xfrm>
              <a:off x="7368850" y="2469370"/>
              <a:ext cx="387547" cy="387547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Freccia in giù 20"/>
            <p:cNvSpPr/>
            <p:nvPr/>
          </p:nvSpPr>
          <p:spPr>
            <a:xfrm>
              <a:off x="7456048" y="2469370"/>
              <a:ext cx="213151" cy="2916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700" kern="1200"/>
            </a:p>
          </p:txBody>
        </p:sp>
      </p:grpSp>
      <p:grpSp>
        <p:nvGrpSpPr>
          <p:cNvPr id="55" name="Gruppo 54"/>
          <p:cNvGrpSpPr/>
          <p:nvPr/>
        </p:nvGrpSpPr>
        <p:grpSpPr>
          <a:xfrm>
            <a:off x="1999955" y="3356992"/>
            <a:ext cx="5209428" cy="380203"/>
            <a:chOff x="473202" y="679035"/>
            <a:chExt cx="6336792" cy="596226"/>
          </a:xfrm>
          <a:solidFill>
            <a:srgbClr val="FFC000"/>
          </a:solidFill>
        </p:grpSpPr>
        <p:sp>
          <p:nvSpPr>
            <p:cNvPr id="56" name="Rettangolo arrotondato 55"/>
            <p:cNvSpPr/>
            <p:nvPr/>
          </p:nvSpPr>
          <p:spPr>
            <a:xfrm>
              <a:off x="473202" y="679035"/>
              <a:ext cx="6336792" cy="59622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7" name="Rettangolo 56"/>
            <p:cNvSpPr/>
            <p:nvPr/>
          </p:nvSpPr>
          <p:spPr>
            <a:xfrm>
              <a:off x="490664" y="716028"/>
              <a:ext cx="6278581" cy="541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Altri fabbricati ed aree edificabili</a:t>
              </a:r>
              <a:endParaRPr lang="it-IT" sz="2600" kern="1200" dirty="0"/>
            </a:p>
          </p:txBody>
        </p:sp>
      </p:grpSp>
      <p:grpSp>
        <p:nvGrpSpPr>
          <p:cNvPr id="58" name="Gruppo 57"/>
          <p:cNvGrpSpPr/>
          <p:nvPr/>
        </p:nvGrpSpPr>
        <p:grpSpPr>
          <a:xfrm>
            <a:off x="2242892" y="3861048"/>
            <a:ext cx="5209428" cy="380203"/>
            <a:chOff x="946404" y="1358070"/>
            <a:chExt cx="6336792" cy="596226"/>
          </a:xfrm>
          <a:solidFill>
            <a:schemeClr val="accent6">
              <a:lumMod val="75000"/>
            </a:schemeClr>
          </a:solidFill>
        </p:grpSpPr>
        <p:sp>
          <p:nvSpPr>
            <p:cNvPr id="59" name="Rettangolo arrotondato 58"/>
            <p:cNvSpPr/>
            <p:nvPr/>
          </p:nvSpPr>
          <p:spPr>
            <a:xfrm>
              <a:off x="946404" y="1358070"/>
              <a:ext cx="6336792" cy="59622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0" name="Rettangolo 59"/>
            <p:cNvSpPr/>
            <p:nvPr/>
          </p:nvSpPr>
          <p:spPr>
            <a:xfrm>
              <a:off x="963867" y="1389421"/>
              <a:ext cx="6206897" cy="5474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dirty="0" smtClean="0"/>
                <a:t>Fabbricati rurali e terreni agricoli</a:t>
              </a:r>
              <a:endParaRPr lang="it-IT" sz="2600" kern="1200" dirty="0"/>
            </a:p>
          </p:txBody>
        </p:sp>
      </p:grpSp>
      <p:grpSp>
        <p:nvGrpSpPr>
          <p:cNvPr id="64" name="Gruppo 63"/>
          <p:cNvGrpSpPr/>
          <p:nvPr/>
        </p:nvGrpSpPr>
        <p:grpSpPr>
          <a:xfrm>
            <a:off x="2530924" y="4365104"/>
            <a:ext cx="5309145" cy="394329"/>
            <a:chOff x="1859103" y="2716141"/>
            <a:chExt cx="6336792" cy="59622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5" name="Rettangolo arrotondato 64"/>
            <p:cNvSpPr/>
            <p:nvPr/>
          </p:nvSpPr>
          <p:spPr>
            <a:xfrm>
              <a:off x="1859103" y="2716141"/>
              <a:ext cx="6336792" cy="59622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Rettangolo 65"/>
            <p:cNvSpPr/>
            <p:nvPr/>
          </p:nvSpPr>
          <p:spPr>
            <a:xfrm>
              <a:off x="1910271" y="2744759"/>
              <a:ext cx="5251813" cy="5501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Agevolazioni ed esenzioni</a:t>
              </a:r>
              <a:endParaRPr lang="it-IT" sz="2600" kern="1200" dirty="0"/>
            </a:p>
          </p:txBody>
        </p:sp>
      </p:grpSp>
      <p:grpSp>
        <p:nvGrpSpPr>
          <p:cNvPr id="67" name="Gruppo 66"/>
          <p:cNvGrpSpPr/>
          <p:nvPr/>
        </p:nvGrpSpPr>
        <p:grpSpPr>
          <a:xfrm>
            <a:off x="6875536" y="3661589"/>
            <a:ext cx="300348" cy="291630"/>
            <a:chOff x="6422446" y="1114611"/>
            <a:chExt cx="387547" cy="387547"/>
          </a:xfrm>
          <a:solidFill>
            <a:srgbClr val="FFCC66"/>
          </a:solidFill>
        </p:grpSpPr>
        <p:sp>
          <p:nvSpPr>
            <p:cNvPr id="68" name="Freccia in giù 67"/>
            <p:cNvSpPr/>
            <p:nvPr/>
          </p:nvSpPr>
          <p:spPr>
            <a:xfrm>
              <a:off x="6422446" y="1114611"/>
              <a:ext cx="387547" cy="387547"/>
            </a:xfrm>
            <a:prstGeom prst="downArrow">
              <a:avLst>
                <a:gd name="adj1" fmla="val 55000"/>
                <a:gd name="adj2" fmla="val 45000"/>
              </a:avLst>
            </a:prstGeom>
            <a:grpFill/>
          </p:spPr>
          <p:style>
            <a:lnRef idx="2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9" name="Freccia in giù 16"/>
            <p:cNvSpPr/>
            <p:nvPr/>
          </p:nvSpPr>
          <p:spPr>
            <a:xfrm>
              <a:off x="6509644" y="1114611"/>
              <a:ext cx="213151" cy="29162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700" kern="1200"/>
            </a:p>
          </p:txBody>
        </p:sp>
      </p:grpSp>
      <p:grpSp>
        <p:nvGrpSpPr>
          <p:cNvPr id="70" name="Gruppo 69"/>
          <p:cNvGrpSpPr/>
          <p:nvPr/>
        </p:nvGrpSpPr>
        <p:grpSpPr>
          <a:xfrm>
            <a:off x="7127120" y="4165645"/>
            <a:ext cx="300348" cy="291630"/>
            <a:chOff x="6895648" y="1783710"/>
            <a:chExt cx="387547" cy="387547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71" name="Freccia in giù 70"/>
            <p:cNvSpPr/>
            <p:nvPr/>
          </p:nvSpPr>
          <p:spPr>
            <a:xfrm>
              <a:off x="6895648" y="1783710"/>
              <a:ext cx="387547" cy="387547"/>
            </a:xfrm>
            <a:prstGeom prst="downArrow">
              <a:avLst>
                <a:gd name="adj1" fmla="val 55000"/>
                <a:gd name="adj2" fmla="val 45000"/>
              </a:avLst>
            </a:prstGeom>
            <a:grpFill/>
          </p:spPr>
          <p:style>
            <a:lnRef idx="2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2" name="Freccia in giù 18"/>
            <p:cNvSpPr/>
            <p:nvPr/>
          </p:nvSpPr>
          <p:spPr>
            <a:xfrm>
              <a:off x="6982846" y="1783710"/>
              <a:ext cx="213151" cy="29162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700" kern="1200"/>
            </a:p>
          </p:txBody>
        </p:sp>
      </p:grpSp>
      <p:grpSp>
        <p:nvGrpSpPr>
          <p:cNvPr id="76" name="Gruppo 75"/>
          <p:cNvGrpSpPr/>
          <p:nvPr/>
        </p:nvGrpSpPr>
        <p:grpSpPr>
          <a:xfrm>
            <a:off x="6563372" y="3161131"/>
            <a:ext cx="300348" cy="291630"/>
            <a:chOff x="5949244" y="435576"/>
            <a:chExt cx="387547" cy="387547"/>
          </a:xfrm>
          <a:solidFill>
            <a:srgbClr val="FF9999"/>
          </a:solidFill>
        </p:grpSpPr>
        <p:sp>
          <p:nvSpPr>
            <p:cNvPr id="77" name="Freccia in giù 76"/>
            <p:cNvSpPr/>
            <p:nvPr/>
          </p:nvSpPr>
          <p:spPr>
            <a:xfrm>
              <a:off x="5949244" y="435576"/>
              <a:ext cx="387547" cy="387547"/>
            </a:xfrm>
            <a:prstGeom prst="downArrow">
              <a:avLst>
                <a:gd name="adj1" fmla="val 55000"/>
                <a:gd name="adj2" fmla="val 45000"/>
              </a:avLst>
            </a:prstGeom>
            <a:grpFill/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8" name="Freccia in giù 14"/>
            <p:cNvSpPr/>
            <p:nvPr/>
          </p:nvSpPr>
          <p:spPr>
            <a:xfrm>
              <a:off x="6036442" y="435576"/>
              <a:ext cx="213151" cy="29162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700" kern="1200"/>
            </a:p>
          </p:txBody>
        </p:sp>
      </p:grpSp>
      <p:grpSp>
        <p:nvGrpSpPr>
          <p:cNvPr id="81" name="Gruppo 80"/>
          <p:cNvGrpSpPr/>
          <p:nvPr/>
        </p:nvGrpSpPr>
        <p:grpSpPr>
          <a:xfrm>
            <a:off x="2871518" y="4847539"/>
            <a:ext cx="5209428" cy="381831"/>
            <a:chOff x="1859103" y="2600667"/>
            <a:chExt cx="6336792" cy="711700"/>
          </a:xfrm>
          <a:solidFill>
            <a:srgbClr val="FF0000"/>
          </a:solidFill>
        </p:grpSpPr>
        <p:sp>
          <p:nvSpPr>
            <p:cNvPr id="82" name="Rettangolo arrotondato 81"/>
            <p:cNvSpPr/>
            <p:nvPr/>
          </p:nvSpPr>
          <p:spPr>
            <a:xfrm>
              <a:off x="1859103" y="2600667"/>
              <a:ext cx="6336792" cy="71170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3" name="Rettangolo 82"/>
            <p:cNvSpPr/>
            <p:nvPr/>
          </p:nvSpPr>
          <p:spPr>
            <a:xfrm>
              <a:off x="1910271" y="2716141"/>
              <a:ext cx="4620516" cy="57876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Modalità di versamento</a:t>
              </a:r>
              <a:endParaRPr lang="it-IT" sz="2600" kern="1200" dirty="0"/>
            </a:p>
          </p:txBody>
        </p:sp>
      </p:grpSp>
      <p:grpSp>
        <p:nvGrpSpPr>
          <p:cNvPr id="54" name="Gruppo 53"/>
          <p:cNvGrpSpPr/>
          <p:nvPr/>
        </p:nvGrpSpPr>
        <p:grpSpPr>
          <a:xfrm>
            <a:off x="7408325" y="4649708"/>
            <a:ext cx="300348" cy="291630"/>
            <a:chOff x="7368850" y="2469370"/>
            <a:chExt cx="387547" cy="387547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79" name="Freccia in giù 78"/>
            <p:cNvSpPr/>
            <p:nvPr/>
          </p:nvSpPr>
          <p:spPr>
            <a:xfrm>
              <a:off x="7368850" y="2469370"/>
              <a:ext cx="387547" cy="387547"/>
            </a:xfrm>
            <a:prstGeom prst="downArrow">
              <a:avLst>
                <a:gd name="adj1" fmla="val 55000"/>
                <a:gd name="adj2" fmla="val 45000"/>
              </a:avLst>
            </a:prstGeom>
            <a:grpFill/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0" name="Freccia in giù 20"/>
            <p:cNvSpPr/>
            <p:nvPr/>
          </p:nvSpPr>
          <p:spPr>
            <a:xfrm>
              <a:off x="7456048" y="2469370"/>
              <a:ext cx="213151" cy="29162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700" kern="1200"/>
            </a:p>
          </p:txBody>
        </p:sp>
      </p:grpSp>
    </p:spTree>
    <p:extLst>
      <p:ext uri="{BB962C8B-B14F-4D97-AF65-F5344CB8AC3E}">
        <p14:creationId xmlns:p14="http://schemas.microsoft.com/office/powerpoint/2010/main" xmlns="" val="286513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o 26"/>
          <p:cNvGrpSpPr/>
          <p:nvPr/>
        </p:nvGrpSpPr>
        <p:grpSpPr>
          <a:xfrm>
            <a:off x="2033545" y="332656"/>
            <a:ext cx="5209428" cy="380203"/>
            <a:chOff x="0" y="0"/>
            <a:chExt cx="6336792" cy="596226"/>
          </a:xfrm>
        </p:grpSpPr>
        <p:sp>
          <p:nvSpPr>
            <p:cNvPr id="52" name="Rettangolo arrotondato 51"/>
            <p:cNvSpPr/>
            <p:nvPr/>
          </p:nvSpPr>
          <p:spPr>
            <a:xfrm>
              <a:off x="0" y="0"/>
              <a:ext cx="6336792" cy="59622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Rettangolo 52"/>
            <p:cNvSpPr/>
            <p:nvPr/>
          </p:nvSpPr>
          <p:spPr>
            <a:xfrm>
              <a:off x="17463" y="17463"/>
              <a:ext cx="6304662" cy="5613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Introduzione e riferimenti normativi</a:t>
              </a:r>
              <a:endParaRPr lang="it-IT" sz="2600" kern="1200" dirty="0"/>
            </a:p>
          </p:txBody>
        </p:sp>
      </p:grpSp>
      <p:sp>
        <p:nvSpPr>
          <p:cNvPr id="3" name="CasellaDiTesto 2"/>
          <p:cNvSpPr txBox="1"/>
          <p:nvPr/>
        </p:nvSpPr>
        <p:spPr>
          <a:xfrm>
            <a:off x="395536" y="908719"/>
            <a:ext cx="835292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/>
              <a:t>L’I.M.U. (Imposta municipale propria) è stata introdotta con l’art. 13 del Decreto Legge «Salva Italia» (201/2011) convertito con modificazioni nella legge n. 214 del 22/12/2011.</a:t>
            </a:r>
          </a:p>
          <a:p>
            <a:pPr algn="just"/>
            <a:endParaRPr lang="it-IT" sz="1200" dirty="0"/>
          </a:p>
          <a:p>
            <a:pPr algn="just"/>
            <a:r>
              <a:rPr lang="it-IT" dirty="0" smtClean="0"/>
              <a:t>Tale provvedimento è stato successivamente oggetto di modifiche legislative introdotte con il Decreto Legge n. 16/2012 (Decreto Semplificazioni).</a:t>
            </a:r>
          </a:p>
          <a:p>
            <a:pPr algn="just"/>
            <a:endParaRPr lang="it-IT" sz="1200" dirty="0"/>
          </a:p>
          <a:p>
            <a:pPr algn="just"/>
            <a:r>
              <a:rPr lang="it-IT" dirty="0"/>
              <a:t>L'imposta municipale propria è istituita </a:t>
            </a:r>
            <a:r>
              <a:rPr lang="it-IT" b="1" u="sng" dirty="0"/>
              <a:t>a decorrere dall'anno 2012</a:t>
            </a:r>
            <a:r>
              <a:rPr lang="it-IT" dirty="0"/>
              <a:t> e sostituisce, per la componente immobiliare: </a:t>
            </a:r>
            <a:endParaRPr lang="it-IT" dirty="0" smtClean="0"/>
          </a:p>
          <a:p>
            <a:pPr algn="just"/>
            <a:endParaRPr lang="it-IT" sz="1200" dirty="0"/>
          </a:p>
          <a:p>
            <a:pPr marL="457200" indent="-457200" algn="just">
              <a:buFont typeface="+mj-lt"/>
              <a:buAutoNum type="arabicParenR"/>
            </a:pPr>
            <a:r>
              <a:rPr lang="it-IT" dirty="0" smtClean="0"/>
              <a:t>l'imposta </a:t>
            </a:r>
            <a:r>
              <a:rPr lang="it-IT" dirty="0"/>
              <a:t>comunale sugli immobili (ICI). 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it-IT" dirty="0" smtClean="0"/>
              <a:t>l'imposta  </a:t>
            </a:r>
            <a:r>
              <a:rPr lang="it-IT" dirty="0"/>
              <a:t>sul  reddito  delle  persone  fisiche  e  le  relative  addizionali  dovute  in relazione ai redditi fondiari relativi ai beni non locati </a:t>
            </a:r>
            <a:endParaRPr lang="it-IT" dirty="0" smtClean="0"/>
          </a:p>
          <a:p>
            <a:pPr algn="just"/>
            <a:endParaRPr lang="it-IT" sz="1200" dirty="0"/>
          </a:p>
          <a:p>
            <a:pPr algn="just"/>
            <a:r>
              <a:rPr lang="it-IT" dirty="0"/>
              <a:t>Il funzionamento dell’IMU è simile a quello dell’ICI con alcune </a:t>
            </a:r>
            <a:r>
              <a:rPr lang="it-IT" dirty="0" smtClean="0"/>
              <a:t>differenze, alquanto significative, </a:t>
            </a:r>
            <a:r>
              <a:rPr lang="it-IT" dirty="0"/>
              <a:t>riguardo i </a:t>
            </a:r>
            <a:r>
              <a:rPr lang="it-IT" dirty="0" smtClean="0"/>
              <a:t>seguenti punti:</a:t>
            </a:r>
            <a:endParaRPr lang="it-IT" dirty="0"/>
          </a:p>
          <a:p>
            <a:pPr algn="just"/>
            <a:endParaRPr lang="it-IT" sz="1200" dirty="0"/>
          </a:p>
          <a:p>
            <a:pPr marL="457200" indent="-457200" algn="just">
              <a:buAutoNum type="arabicParenR"/>
            </a:pPr>
            <a:r>
              <a:rPr lang="it-IT" dirty="0" smtClean="0"/>
              <a:t>marcato </a:t>
            </a:r>
            <a:r>
              <a:rPr lang="it-IT" dirty="0"/>
              <a:t>aumento dei coefficienti </a:t>
            </a:r>
            <a:r>
              <a:rPr lang="it-IT" dirty="0" smtClean="0"/>
              <a:t>per </a:t>
            </a:r>
            <a:r>
              <a:rPr lang="it-IT" dirty="0"/>
              <a:t>la determinazione della base imponibile;</a:t>
            </a:r>
          </a:p>
          <a:p>
            <a:pPr marL="457200" indent="-457200" algn="just">
              <a:buAutoNum type="arabicParenR"/>
            </a:pPr>
            <a:r>
              <a:rPr lang="it-IT" dirty="0" smtClean="0"/>
              <a:t>specifico </a:t>
            </a:r>
            <a:r>
              <a:rPr lang="it-IT" dirty="0"/>
              <a:t>e restrittivo </a:t>
            </a:r>
            <a:r>
              <a:rPr lang="it-IT" dirty="0" smtClean="0"/>
              <a:t>ambito di applicazione del </a:t>
            </a:r>
            <a:r>
              <a:rPr lang="it-IT" dirty="0"/>
              <a:t>concetto di abitazione </a:t>
            </a:r>
            <a:r>
              <a:rPr lang="it-IT" dirty="0" smtClean="0"/>
              <a:t>principale;</a:t>
            </a:r>
          </a:p>
          <a:p>
            <a:pPr marL="457200" indent="-457200" algn="just">
              <a:buAutoNum type="arabicParenR"/>
            </a:pPr>
            <a:r>
              <a:rPr lang="it-IT" dirty="0" smtClean="0"/>
              <a:t>La trattenuta da parte dello Stato di una quota dell’imposta (che invece con l’ICI era incassata per intero dal Comune).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50911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o 26"/>
          <p:cNvGrpSpPr/>
          <p:nvPr/>
        </p:nvGrpSpPr>
        <p:grpSpPr>
          <a:xfrm>
            <a:off x="2033545" y="332656"/>
            <a:ext cx="5209428" cy="380203"/>
            <a:chOff x="0" y="0"/>
            <a:chExt cx="6336792" cy="596226"/>
          </a:xfrm>
        </p:grpSpPr>
        <p:sp>
          <p:nvSpPr>
            <p:cNvPr id="52" name="Rettangolo arrotondato 51"/>
            <p:cNvSpPr/>
            <p:nvPr/>
          </p:nvSpPr>
          <p:spPr>
            <a:xfrm>
              <a:off x="0" y="0"/>
              <a:ext cx="6336792" cy="59622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Rettangolo 52"/>
            <p:cNvSpPr/>
            <p:nvPr/>
          </p:nvSpPr>
          <p:spPr>
            <a:xfrm>
              <a:off x="17463" y="17463"/>
              <a:ext cx="6304662" cy="5613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Introduzione e riferimenti normativi</a:t>
              </a:r>
              <a:endParaRPr lang="it-IT" sz="2600" kern="1200" dirty="0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6511" y="1012551"/>
            <a:ext cx="4961459" cy="252881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31222" y="3973413"/>
            <a:ext cx="5833688" cy="255193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3" name="Connettore 2 2"/>
          <p:cNvCxnSpPr/>
          <p:nvPr/>
        </p:nvCxnSpPr>
        <p:spPr>
          <a:xfrm>
            <a:off x="4639408" y="1844824"/>
            <a:ext cx="1516768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/>
          <p:cNvSpPr txBox="1"/>
          <p:nvPr/>
        </p:nvSpPr>
        <p:spPr>
          <a:xfrm>
            <a:off x="6189494" y="1474344"/>
            <a:ext cx="68676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rgbClr val="0070C0"/>
                </a:solidFill>
              </a:rPr>
              <a:t>I.C.I.</a:t>
            </a:r>
          </a:p>
          <a:p>
            <a:pPr algn="ctr"/>
            <a:r>
              <a:rPr lang="it-IT" sz="1400" b="1" dirty="0" smtClean="0">
                <a:solidFill>
                  <a:srgbClr val="0070C0"/>
                </a:solidFill>
              </a:rPr>
              <a:t>100</a:t>
            </a:r>
          </a:p>
          <a:p>
            <a:pPr algn="ctr"/>
            <a:r>
              <a:rPr lang="it-IT" sz="1400" b="1" dirty="0" smtClean="0">
                <a:solidFill>
                  <a:srgbClr val="0070C0"/>
                </a:solidFill>
              </a:rPr>
              <a:t>50</a:t>
            </a:r>
          </a:p>
          <a:p>
            <a:pPr algn="ctr"/>
            <a:r>
              <a:rPr lang="it-IT" sz="1400" b="1" dirty="0" smtClean="0">
                <a:solidFill>
                  <a:srgbClr val="0070C0"/>
                </a:solidFill>
              </a:rPr>
              <a:t>100</a:t>
            </a:r>
          </a:p>
          <a:p>
            <a:pPr algn="ctr"/>
            <a:r>
              <a:rPr lang="it-IT" sz="1400" b="1" dirty="0" smtClean="0">
                <a:solidFill>
                  <a:srgbClr val="0070C0"/>
                </a:solidFill>
              </a:rPr>
              <a:t>34</a:t>
            </a:r>
          </a:p>
          <a:p>
            <a:pPr algn="ctr"/>
            <a:endParaRPr lang="it-IT" sz="600" b="1" dirty="0" smtClean="0">
              <a:solidFill>
                <a:srgbClr val="0070C0"/>
              </a:solidFill>
            </a:endParaRPr>
          </a:p>
          <a:p>
            <a:pPr algn="ctr"/>
            <a:r>
              <a:rPr lang="it-IT" sz="1400" b="1" dirty="0" smtClean="0">
                <a:solidFill>
                  <a:srgbClr val="0070C0"/>
                </a:solidFill>
              </a:rPr>
              <a:t>50</a:t>
            </a:r>
          </a:p>
          <a:p>
            <a:pPr algn="ctr"/>
            <a:endParaRPr lang="it-IT" sz="600" b="1" dirty="0" smtClean="0">
              <a:solidFill>
                <a:srgbClr val="0070C0"/>
              </a:solidFill>
            </a:endParaRPr>
          </a:p>
          <a:p>
            <a:pPr algn="ctr"/>
            <a:r>
              <a:rPr lang="it-IT" sz="1400" b="1" dirty="0" smtClean="0">
                <a:solidFill>
                  <a:srgbClr val="0070C0"/>
                </a:solidFill>
              </a:rPr>
              <a:t>50</a:t>
            </a:r>
          </a:p>
          <a:p>
            <a:pPr algn="ctr"/>
            <a:endParaRPr lang="it-IT" sz="1400" b="1" dirty="0">
              <a:solidFill>
                <a:srgbClr val="0070C0"/>
              </a:solidFill>
            </a:endParaRPr>
          </a:p>
        </p:txBody>
      </p:sp>
      <p:cxnSp>
        <p:nvCxnSpPr>
          <p:cNvPr id="10" name="Connettore 2 9"/>
          <p:cNvCxnSpPr/>
          <p:nvPr/>
        </p:nvCxnSpPr>
        <p:spPr>
          <a:xfrm>
            <a:off x="4355976" y="2060848"/>
            <a:ext cx="1800200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>
            <a:off x="4355976" y="2476000"/>
            <a:ext cx="1800200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>
            <a:off x="5502614" y="2780928"/>
            <a:ext cx="653562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>
            <a:off x="4497692" y="2276958"/>
            <a:ext cx="1658484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4389294" y="3068960"/>
            <a:ext cx="1800200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106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6"/>
          <p:cNvGrpSpPr/>
          <p:nvPr/>
        </p:nvGrpSpPr>
        <p:grpSpPr>
          <a:xfrm>
            <a:off x="2051720" y="332656"/>
            <a:ext cx="5209428" cy="380203"/>
            <a:chOff x="1419605" y="2037107"/>
            <a:chExt cx="6336792" cy="596226"/>
          </a:xfrm>
        </p:grpSpPr>
        <p:sp>
          <p:nvSpPr>
            <p:cNvPr id="8" name="Rettangolo arrotondato 7"/>
            <p:cNvSpPr/>
            <p:nvPr/>
          </p:nvSpPr>
          <p:spPr>
            <a:xfrm>
              <a:off x="1419605" y="2037107"/>
              <a:ext cx="6336792" cy="59622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ttangolo 8"/>
            <p:cNvSpPr/>
            <p:nvPr/>
          </p:nvSpPr>
          <p:spPr>
            <a:xfrm>
              <a:off x="1419605" y="2054569"/>
              <a:ext cx="6218971" cy="5613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Aliquote, detrazioni e calcolo</a:t>
              </a:r>
              <a:endParaRPr lang="it-IT" sz="2600" kern="1200" dirty="0"/>
            </a:p>
          </p:txBody>
        </p:sp>
      </p:grpSp>
      <p:sp>
        <p:nvSpPr>
          <p:cNvPr id="10" name="CasellaDiTesto 9"/>
          <p:cNvSpPr txBox="1"/>
          <p:nvPr/>
        </p:nvSpPr>
        <p:spPr>
          <a:xfrm>
            <a:off x="395536" y="908719"/>
            <a:ext cx="835292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rgbClr val="C00000"/>
                </a:solidFill>
              </a:rPr>
              <a:t>Le aliquote</a:t>
            </a:r>
          </a:p>
          <a:p>
            <a:pPr algn="ctr"/>
            <a:endParaRPr lang="it-IT" sz="2400" b="1" dirty="0" smtClean="0">
              <a:solidFill>
                <a:srgbClr val="C00000"/>
              </a:solidFill>
            </a:endParaRPr>
          </a:p>
          <a:p>
            <a:pPr algn="just"/>
            <a:r>
              <a:rPr lang="it-IT" sz="1600" dirty="0" smtClean="0"/>
              <a:t>Le aliquote </a:t>
            </a:r>
            <a:r>
              <a:rPr lang="it-IT" sz="1600" dirty="0" smtClean="0"/>
              <a:t>che interessano il pagamento della prima rata sono quelle</a:t>
            </a:r>
            <a:r>
              <a:rPr lang="it-IT" sz="1600" dirty="0" smtClean="0"/>
              <a:t> </a:t>
            </a:r>
            <a:r>
              <a:rPr lang="it-IT" sz="1600" dirty="0" smtClean="0"/>
              <a:t>previste dalla legislazione nazionale, ovvero:</a:t>
            </a:r>
          </a:p>
          <a:p>
            <a:pPr algn="just"/>
            <a:endParaRPr lang="it-IT" sz="12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it-IT" sz="1600" b="1" dirty="0" smtClean="0">
                <a:solidFill>
                  <a:srgbClr val="C00000"/>
                </a:solidFill>
              </a:rPr>
              <a:t>0,4% per l’abitazione </a:t>
            </a:r>
            <a:r>
              <a:rPr lang="it-IT" sz="1600" b="1" dirty="0">
                <a:solidFill>
                  <a:srgbClr val="C00000"/>
                </a:solidFill>
              </a:rPr>
              <a:t>principale e relative </a:t>
            </a:r>
            <a:r>
              <a:rPr lang="it-IT" sz="1600" b="1" dirty="0" smtClean="0">
                <a:solidFill>
                  <a:srgbClr val="C00000"/>
                </a:solidFill>
              </a:rPr>
              <a:t>pertinenze;</a:t>
            </a:r>
            <a:endParaRPr lang="it-IT" sz="1600" b="1" dirty="0">
              <a:solidFill>
                <a:srgbClr val="C000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it-IT" sz="1600" b="1" dirty="0" smtClean="0">
                <a:solidFill>
                  <a:srgbClr val="C00000"/>
                </a:solidFill>
              </a:rPr>
              <a:t>0,76% per tutti </a:t>
            </a:r>
            <a:r>
              <a:rPr lang="it-IT" sz="1600" b="1" dirty="0">
                <a:solidFill>
                  <a:srgbClr val="C00000"/>
                </a:solidFill>
              </a:rPr>
              <a:t>gli </a:t>
            </a:r>
            <a:r>
              <a:rPr lang="it-IT" sz="1600" b="1" dirty="0" smtClean="0">
                <a:solidFill>
                  <a:srgbClr val="C00000"/>
                </a:solidFill>
              </a:rPr>
              <a:t>altri </a:t>
            </a:r>
            <a:r>
              <a:rPr lang="it-IT" sz="1600" b="1" dirty="0">
                <a:solidFill>
                  <a:srgbClr val="C00000"/>
                </a:solidFill>
              </a:rPr>
              <a:t>immobili</a:t>
            </a:r>
            <a:r>
              <a:rPr lang="it-IT" sz="1600" b="1" dirty="0" smtClean="0">
                <a:solidFill>
                  <a:srgbClr val="C00000"/>
                </a:solidFill>
              </a:rPr>
              <a:t>.</a:t>
            </a:r>
            <a:endParaRPr lang="it-IT" sz="1600" b="1" dirty="0">
              <a:solidFill>
                <a:srgbClr val="C00000"/>
              </a:solidFill>
            </a:endParaRPr>
          </a:p>
          <a:p>
            <a:pPr algn="just"/>
            <a:endParaRPr lang="it-IT" sz="1200" dirty="0"/>
          </a:p>
          <a:p>
            <a:pPr algn="ctr"/>
            <a:r>
              <a:rPr lang="it-IT" sz="2400" b="1" dirty="0">
                <a:solidFill>
                  <a:srgbClr val="C00000"/>
                </a:solidFill>
              </a:rPr>
              <a:t>Le detrazioni</a:t>
            </a:r>
            <a:r>
              <a:rPr lang="it-IT" sz="2400" b="1" dirty="0" smtClean="0">
                <a:solidFill>
                  <a:srgbClr val="C00000"/>
                </a:solidFill>
              </a:rPr>
              <a:t>:</a:t>
            </a:r>
            <a:endParaRPr lang="it-IT" sz="2400" b="1" dirty="0">
              <a:solidFill>
                <a:srgbClr val="C00000"/>
              </a:solidFill>
            </a:endParaRPr>
          </a:p>
          <a:p>
            <a:pPr algn="ctr"/>
            <a:endParaRPr lang="it-IT" sz="1200" dirty="0"/>
          </a:p>
          <a:p>
            <a:r>
              <a:rPr lang="it-IT" b="1" dirty="0">
                <a:solidFill>
                  <a:srgbClr val="000099"/>
                </a:solidFill>
              </a:rPr>
              <a:t>Detrazione base sull'abitazione principale</a:t>
            </a:r>
            <a:r>
              <a:rPr lang="it-IT" b="1" dirty="0" smtClean="0">
                <a:solidFill>
                  <a:srgbClr val="000099"/>
                </a:solidFill>
              </a:rPr>
              <a:t>:</a:t>
            </a:r>
          </a:p>
          <a:p>
            <a:endParaRPr lang="it-IT" sz="1200" dirty="0"/>
          </a:p>
          <a:p>
            <a:pPr algn="just"/>
            <a:r>
              <a:rPr lang="it-IT" sz="1600" dirty="0" smtClean="0"/>
              <a:t>Dall'imposta dovuta per l'unità immobiliare </a:t>
            </a:r>
            <a:r>
              <a:rPr lang="it-IT" sz="1600" dirty="0"/>
              <a:t>adibita </a:t>
            </a:r>
            <a:r>
              <a:rPr lang="it-IT" sz="1600" dirty="0" smtClean="0"/>
              <a:t>ad abitazione principale del soggetto passivo e </a:t>
            </a:r>
            <a:r>
              <a:rPr lang="it-IT" sz="1600" dirty="0"/>
              <a:t>per le </a:t>
            </a:r>
            <a:r>
              <a:rPr lang="it-IT" sz="1600" dirty="0" smtClean="0"/>
              <a:t>relative </a:t>
            </a:r>
            <a:r>
              <a:rPr lang="it-IT" sz="1600" dirty="0"/>
              <a:t>pertinenze, si </a:t>
            </a:r>
            <a:r>
              <a:rPr lang="it-IT" sz="1600" dirty="0" smtClean="0"/>
              <a:t>detraggono</a:t>
            </a:r>
            <a:r>
              <a:rPr lang="it-IT" sz="1600" dirty="0"/>
              <a:t>, fino </a:t>
            </a:r>
            <a:r>
              <a:rPr lang="it-IT" sz="1600" dirty="0" smtClean="0"/>
              <a:t>a </a:t>
            </a:r>
            <a:r>
              <a:rPr lang="it-IT" sz="1600" dirty="0"/>
              <a:t>concorrenza </a:t>
            </a:r>
            <a:r>
              <a:rPr lang="it-IT" sz="1600" dirty="0" smtClean="0"/>
              <a:t>del </a:t>
            </a:r>
            <a:r>
              <a:rPr lang="it-IT" sz="1600" dirty="0"/>
              <a:t>suo ammontare </a:t>
            </a:r>
            <a:r>
              <a:rPr lang="it-IT" sz="1600" b="1" u="sng" dirty="0" smtClean="0">
                <a:solidFill>
                  <a:srgbClr val="C00000"/>
                </a:solidFill>
              </a:rPr>
              <a:t>€.  200,00</a:t>
            </a:r>
            <a:r>
              <a:rPr lang="it-IT" sz="1600" dirty="0" smtClean="0"/>
              <a:t>.</a:t>
            </a:r>
            <a:endParaRPr lang="it-IT" sz="1600" dirty="0"/>
          </a:p>
          <a:p>
            <a:pPr algn="just"/>
            <a:r>
              <a:rPr lang="it-IT" sz="1600" dirty="0"/>
              <a:t>La   detrazione   va   rapportata  al   periodo  dell'anno  </a:t>
            </a:r>
            <a:r>
              <a:rPr lang="it-IT" sz="1600" dirty="0" smtClean="0"/>
              <a:t>durante il quale si protrae </a:t>
            </a:r>
            <a:r>
              <a:rPr lang="it-IT" sz="1600" dirty="0"/>
              <a:t>la destinazione dell'immobile ad abitazione principale.</a:t>
            </a:r>
          </a:p>
          <a:p>
            <a:pPr algn="just"/>
            <a:r>
              <a:rPr lang="it-IT" sz="1600" dirty="0"/>
              <a:t>Se l'unità immobiliare è adibita ad abitazione principale da più soggetti passivi, la detrazione   </a:t>
            </a:r>
            <a:r>
              <a:rPr lang="it-IT" sz="1600" dirty="0" smtClean="0"/>
              <a:t>spetta a ciascuno di essi proporzionalmente alla quota per la quale </a:t>
            </a:r>
            <a:r>
              <a:rPr lang="it-IT" sz="1600" dirty="0"/>
              <a:t>la destinazione medesima si protrae</a:t>
            </a:r>
            <a:r>
              <a:rPr lang="it-IT" sz="1600" dirty="0" smtClean="0"/>
              <a:t>. Ciò come </a:t>
            </a:r>
            <a:r>
              <a:rPr lang="it-IT" sz="1600" dirty="0"/>
              <a:t>avveniva per l'I.C.I</a:t>
            </a:r>
            <a:r>
              <a:rPr lang="it-IT" sz="1600" dirty="0" smtClean="0"/>
              <a:t>.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xmlns="" val="52253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6"/>
          <p:cNvGrpSpPr/>
          <p:nvPr/>
        </p:nvGrpSpPr>
        <p:grpSpPr>
          <a:xfrm>
            <a:off x="2051720" y="332656"/>
            <a:ext cx="5209428" cy="380203"/>
            <a:chOff x="1419605" y="2037107"/>
            <a:chExt cx="6336792" cy="596226"/>
          </a:xfrm>
        </p:grpSpPr>
        <p:sp>
          <p:nvSpPr>
            <p:cNvPr id="8" name="Rettangolo arrotondato 7"/>
            <p:cNvSpPr/>
            <p:nvPr/>
          </p:nvSpPr>
          <p:spPr>
            <a:xfrm>
              <a:off x="1419605" y="2037107"/>
              <a:ext cx="6336792" cy="59622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ttangolo 8"/>
            <p:cNvSpPr/>
            <p:nvPr/>
          </p:nvSpPr>
          <p:spPr>
            <a:xfrm>
              <a:off x="1419605" y="2054569"/>
              <a:ext cx="6218971" cy="5613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Aliquote, detrazioni e calcolo</a:t>
              </a:r>
              <a:endParaRPr lang="it-IT" sz="2600" kern="1200" dirty="0"/>
            </a:p>
          </p:txBody>
        </p:sp>
      </p:grpSp>
      <p:sp>
        <p:nvSpPr>
          <p:cNvPr id="10" name="CasellaDiTesto 9"/>
          <p:cNvSpPr txBox="1"/>
          <p:nvPr/>
        </p:nvSpPr>
        <p:spPr>
          <a:xfrm>
            <a:off x="395536" y="908719"/>
            <a:ext cx="835292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 </a:t>
            </a:r>
          </a:p>
          <a:p>
            <a:r>
              <a:rPr lang="it-IT" b="1" dirty="0">
                <a:solidFill>
                  <a:srgbClr val="000099"/>
                </a:solidFill>
              </a:rPr>
              <a:t>Maggiorazione della detrazione per i figli inferiori ai 26 anni</a:t>
            </a:r>
          </a:p>
          <a:p>
            <a:r>
              <a:rPr lang="it-IT" dirty="0"/>
              <a:t> </a:t>
            </a:r>
          </a:p>
          <a:p>
            <a:pPr algn="just"/>
            <a:r>
              <a:rPr lang="it-IT" sz="1600" dirty="0"/>
              <a:t>Per gli  anni  2012 e 2013 la detrazione è maggiorata di </a:t>
            </a:r>
            <a:r>
              <a:rPr lang="it-IT" sz="1600" b="1" dirty="0" smtClean="0">
                <a:solidFill>
                  <a:srgbClr val="C00000"/>
                </a:solidFill>
              </a:rPr>
              <a:t>€. 50,00 </a:t>
            </a:r>
            <a:r>
              <a:rPr lang="it-IT" sz="1600" b="1" dirty="0">
                <a:solidFill>
                  <a:srgbClr val="C00000"/>
                </a:solidFill>
              </a:rPr>
              <a:t>per </a:t>
            </a:r>
            <a:r>
              <a:rPr lang="it-IT" sz="1600" b="1" dirty="0" smtClean="0">
                <a:solidFill>
                  <a:srgbClr val="C00000"/>
                </a:solidFill>
              </a:rPr>
              <a:t>ciascun </a:t>
            </a:r>
            <a:r>
              <a:rPr lang="it-IT" sz="1600" b="1" dirty="0">
                <a:solidFill>
                  <a:srgbClr val="C00000"/>
                </a:solidFill>
              </a:rPr>
              <a:t>figlio di età non  </a:t>
            </a:r>
            <a:r>
              <a:rPr lang="it-IT" sz="1600" b="1" dirty="0" smtClean="0">
                <a:solidFill>
                  <a:srgbClr val="C00000"/>
                </a:solidFill>
              </a:rPr>
              <a:t>superiore a </a:t>
            </a:r>
            <a:r>
              <a:rPr lang="it-IT" sz="1600" b="1" dirty="0">
                <a:solidFill>
                  <a:srgbClr val="C00000"/>
                </a:solidFill>
              </a:rPr>
              <a:t>26 </a:t>
            </a:r>
            <a:r>
              <a:rPr lang="it-IT" sz="1600" b="1" dirty="0" smtClean="0">
                <a:solidFill>
                  <a:srgbClr val="C00000"/>
                </a:solidFill>
              </a:rPr>
              <a:t>anni</a:t>
            </a:r>
            <a:r>
              <a:rPr lang="it-IT" sz="1600" dirty="0" smtClean="0"/>
              <a:t> </a:t>
            </a:r>
            <a:r>
              <a:rPr lang="it-IT" sz="1600" dirty="0"/>
              <a:t>(il </a:t>
            </a:r>
            <a:r>
              <a:rPr lang="it-IT" sz="1600" dirty="0" smtClean="0"/>
              <a:t>diritto scade quando si </a:t>
            </a:r>
            <a:r>
              <a:rPr lang="it-IT" sz="1600" dirty="0"/>
              <a:t>compiono </a:t>
            </a:r>
            <a:r>
              <a:rPr lang="it-IT" sz="1600" dirty="0" smtClean="0"/>
              <a:t>26 </a:t>
            </a:r>
            <a:r>
              <a:rPr lang="it-IT" sz="1600" dirty="0"/>
              <a:t>anni</a:t>
            </a:r>
            <a:r>
              <a:rPr lang="it-IT" sz="1600" dirty="0" smtClean="0"/>
              <a:t>), purché </a:t>
            </a:r>
            <a:r>
              <a:rPr lang="it-IT" sz="1600" dirty="0"/>
              <a:t>dimorante abitualmente e </a:t>
            </a:r>
            <a:r>
              <a:rPr lang="it-IT" sz="1600" dirty="0" smtClean="0"/>
              <a:t>residente anagraficamente </a:t>
            </a:r>
            <a:r>
              <a:rPr lang="it-IT" sz="1600" dirty="0"/>
              <a:t>nell'unità immobiliare adibita ad </a:t>
            </a:r>
            <a:r>
              <a:rPr lang="it-IT" sz="1600" dirty="0" smtClean="0"/>
              <a:t>abitazione </a:t>
            </a:r>
            <a:r>
              <a:rPr lang="it-IT" sz="1600" dirty="0"/>
              <a:t>principale e </a:t>
            </a:r>
            <a:r>
              <a:rPr lang="it-IT" sz="1600" dirty="0" smtClean="0"/>
              <a:t>va </a:t>
            </a:r>
            <a:r>
              <a:rPr lang="it-IT" sz="1600" dirty="0"/>
              <a:t>rapportata </a:t>
            </a:r>
            <a:r>
              <a:rPr lang="it-IT" sz="1600" dirty="0" smtClean="0"/>
              <a:t>al </a:t>
            </a:r>
            <a:r>
              <a:rPr lang="it-IT" sz="1600" dirty="0"/>
              <a:t>periodo dell'anno durante </a:t>
            </a:r>
            <a:r>
              <a:rPr lang="it-IT" sz="1600" dirty="0" smtClean="0"/>
              <a:t>il quale </a:t>
            </a:r>
            <a:r>
              <a:rPr lang="it-IT" sz="1600" dirty="0"/>
              <a:t>si protrae il diritto</a:t>
            </a:r>
            <a:r>
              <a:rPr lang="it-IT" sz="1600" dirty="0" smtClean="0"/>
              <a:t>:</a:t>
            </a:r>
          </a:p>
          <a:p>
            <a:pPr algn="just"/>
            <a:endParaRPr lang="it-IT" sz="16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it-IT" sz="1600" dirty="0" smtClean="0"/>
              <a:t>si </a:t>
            </a:r>
            <a:r>
              <a:rPr lang="it-IT" sz="1600" dirty="0"/>
              <a:t>tratta di un'ulteriore detrazione </a:t>
            </a:r>
            <a:r>
              <a:rPr lang="it-IT" sz="1600" b="1" dirty="0">
                <a:solidFill>
                  <a:srgbClr val="C00000"/>
                </a:solidFill>
              </a:rPr>
              <a:t>da aggiungere alla  detrazione base</a:t>
            </a:r>
            <a:r>
              <a:rPr lang="it-IT" sz="1600" dirty="0" smtClean="0"/>
              <a:t>;</a:t>
            </a:r>
          </a:p>
          <a:p>
            <a:pPr algn="just"/>
            <a:endParaRPr lang="it-IT" sz="16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it-IT" sz="1600" b="1" dirty="0" smtClean="0">
                <a:solidFill>
                  <a:srgbClr val="C00000"/>
                </a:solidFill>
              </a:rPr>
              <a:t>non  </a:t>
            </a:r>
            <a:r>
              <a:rPr lang="it-IT" sz="1600" b="1" dirty="0">
                <a:solidFill>
                  <a:srgbClr val="C00000"/>
                </a:solidFill>
              </a:rPr>
              <a:t>può  superare </a:t>
            </a:r>
            <a:r>
              <a:rPr lang="it-IT" sz="1600" dirty="0"/>
              <a:t>l'importo complessivo di </a:t>
            </a:r>
            <a:r>
              <a:rPr lang="it-IT" sz="1600" b="1" dirty="0" smtClean="0">
                <a:solidFill>
                  <a:srgbClr val="C00000"/>
                </a:solidFill>
              </a:rPr>
              <a:t>€. </a:t>
            </a:r>
            <a:r>
              <a:rPr lang="it-IT" sz="1600" b="1" dirty="0">
                <a:solidFill>
                  <a:srgbClr val="C00000"/>
                </a:solidFill>
              </a:rPr>
              <a:t>400,00 </a:t>
            </a:r>
            <a:r>
              <a:rPr lang="it-IT" sz="1600" dirty="0"/>
              <a:t>per abitazione</a:t>
            </a:r>
            <a:r>
              <a:rPr lang="it-IT" sz="1600" dirty="0" smtClean="0"/>
              <a:t>;</a:t>
            </a:r>
          </a:p>
          <a:p>
            <a:pPr algn="just"/>
            <a:endParaRPr lang="it-IT" sz="16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it-IT" sz="1600" dirty="0" smtClean="0"/>
              <a:t>i </a:t>
            </a:r>
            <a:r>
              <a:rPr lang="it-IT" sz="1600" dirty="0"/>
              <a:t>figli devono avere un età inferiore ai </a:t>
            </a:r>
            <a:r>
              <a:rPr lang="it-IT" sz="1600" dirty="0" smtClean="0"/>
              <a:t>26 anni </a:t>
            </a:r>
            <a:r>
              <a:rPr lang="it-IT" sz="1600" b="1" dirty="0" smtClean="0">
                <a:solidFill>
                  <a:srgbClr val="C00000"/>
                </a:solidFill>
              </a:rPr>
              <a:t>(a prescindere </a:t>
            </a:r>
            <a:r>
              <a:rPr lang="it-IT" sz="1600" b="1" dirty="0">
                <a:solidFill>
                  <a:srgbClr val="C00000"/>
                </a:solidFill>
              </a:rPr>
              <a:t>che </a:t>
            </a:r>
            <a:r>
              <a:rPr lang="it-IT" sz="1600" b="1" dirty="0" smtClean="0">
                <a:solidFill>
                  <a:srgbClr val="C00000"/>
                </a:solidFill>
              </a:rPr>
              <a:t>siano </a:t>
            </a:r>
            <a:r>
              <a:rPr lang="it-IT" sz="1600" b="1" dirty="0">
                <a:solidFill>
                  <a:srgbClr val="C00000"/>
                </a:solidFill>
              </a:rPr>
              <a:t>o </a:t>
            </a:r>
            <a:r>
              <a:rPr lang="it-IT" sz="1600" b="1" dirty="0" smtClean="0">
                <a:solidFill>
                  <a:srgbClr val="C00000"/>
                </a:solidFill>
              </a:rPr>
              <a:t>meno </a:t>
            </a:r>
            <a:r>
              <a:rPr lang="it-IT" sz="1600" b="1" dirty="0">
                <a:solidFill>
                  <a:srgbClr val="C00000"/>
                </a:solidFill>
              </a:rPr>
              <a:t>a carico</a:t>
            </a:r>
            <a:r>
              <a:rPr lang="it-IT" sz="1600" b="1" dirty="0" smtClean="0">
                <a:solidFill>
                  <a:srgbClr val="C00000"/>
                </a:solidFill>
              </a:rPr>
              <a:t>)</a:t>
            </a:r>
            <a:r>
              <a:rPr lang="it-IT" sz="1600" dirty="0" smtClean="0"/>
              <a:t>, </a:t>
            </a:r>
            <a:r>
              <a:rPr lang="it-IT" sz="1600" dirty="0"/>
              <a:t>risiedere ed avere dimora abituale nell'unità immobiliare adibita ad abitazione principale</a:t>
            </a:r>
            <a:r>
              <a:rPr lang="it-IT" sz="1600" dirty="0" smtClean="0"/>
              <a:t>.</a:t>
            </a:r>
            <a:endParaRPr lang="it-IT" dirty="0"/>
          </a:p>
          <a:p>
            <a:pPr algn="just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363101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6"/>
          <p:cNvGrpSpPr/>
          <p:nvPr/>
        </p:nvGrpSpPr>
        <p:grpSpPr>
          <a:xfrm>
            <a:off x="2051720" y="332656"/>
            <a:ext cx="5209428" cy="380203"/>
            <a:chOff x="1419605" y="2037107"/>
            <a:chExt cx="6336792" cy="596226"/>
          </a:xfrm>
        </p:grpSpPr>
        <p:sp>
          <p:nvSpPr>
            <p:cNvPr id="8" name="Rettangolo arrotondato 7"/>
            <p:cNvSpPr/>
            <p:nvPr/>
          </p:nvSpPr>
          <p:spPr>
            <a:xfrm>
              <a:off x="1419605" y="2037107"/>
              <a:ext cx="6336792" cy="59622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ttangolo 8"/>
            <p:cNvSpPr/>
            <p:nvPr/>
          </p:nvSpPr>
          <p:spPr>
            <a:xfrm>
              <a:off x="1419605" y="2054569"/>
              <a:ext cx="6336792" cy="5613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Aliquote, detrazioni e calcolo</a:t>
              </a:r>
              <a:endParaRPr lang="it-IT" sz="2600" kern="1200" dirty="0"/>
            </a:p>
          </p:txBody>
        </p:sp>
      </p:grpSp>
      <p:sp>
        <p:nvSpPr>
          <p:cNvPr id="10" name="CasellaDiTesto 9"/>
          <p:cNvSpPr txBox="1"/>
          <p:nvPr/>
        </p:nvSpPr>
        <p:spPr>
          <a:xfrm>
            <a:off x="395536" y="836712"/>
            <a:ext cx="835292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 </a:t>
            </a:r>
            <a:r>
              <a:rPr lang="it-IT" sz="2400" b="1" dirty="0" smtClean="0">
                <a:solidFill>
                  <a:srgbClr val="C00000"/>
                </a:solidFill>
              </a:rPr>
              <a:t>Calcolo dell’acconto</a:t>
            </a:r>
            <a:endParaRPr lang="it-IT" sz="2400" b="1" dirty="0">
              <a:solidFill>
                <a:srgbClr val="C00000"/>
              </a:solidFill>
            </a:endParaRPr>
          </a:p>
          <a:p>
            <a:pPr algn="just"/>
            <a:endParaRPr lang="it-IT" sz="1200" dirty="0" smtClean="0"/>
          </a:p>
          <a:p>
            <a:pPr algn="just"/>
            <a:r>
              <a:rPr lang="it-IT" b="1" dirty="0">
                <a:solidFill>
                  <a:srgbClr val="C00000"/>
                </a:solidFill>
              </a:rPr>
              <a:t>L'acconto </a:t>
            </a:r>
            <a:r>
              <a:rPr lang="it-IT" b="1" u="sng" dirty="0"/>
              <a:t>da versare il 18 giugno 2012</a:t>
            </a:r>
            <a:r>
              <a:rPr lang="it-IT" dirty="0"/>
              <a:t> </a:t>
            </a:r>
            <a:r>
              <a:rPr lang="it-IT" b="1" dirty="0" smtClean="0">
                <a:solidFill>
                  <a:srgbClr val="C00000"/>
                </a:solidFill>
              </a:rPr>
              <a:t>deve essere calcolato e pagato </a:t>
            </a:r>
            <a:r>
              <a:rPr lang="it-IT" b="1" dirty="0">
                <a:solidFill>
                  <a:srgbClr val="C00000"/>
                </a:solidFill>
              </a:rPr>
              <a:t>con </a:t>
            </a:r>
            <a:r>
              <a:rPr lang="it-IT" b="1" dirty="0" smtClean="0">
                <a:solidFill>
                  <a:srgbClr val="C00000"/>
                </a:solidFill>
              </a:rPr>
              <a:t>l’applicazione delle aliquote </a:t>
            </a:r>
            <a:r>
              <a:rPr lang="it-IT" b="1" dirty="0">
                <a:solidFill>
                  <a:srgbClr val="C00000"/>
                </a:solidFill>
              </a:rPr>
              <a:t>di base statali </a:t>
            </a:r>
            <a:r>
              <a:rPr lang="it-IT" sz="1500" dirty="0" smtClean="0"/>
              <a:t>.</a:t>
            </a:r>
            <a:endParaRPr lang="it-IT" sz="1500" dirty="0" smtClean="0"/>
          </a:p>
          <a:p>
            <a:pPr algn="just"/>
            <a:endParaRPr lang="it-IT" sz="1500" dirty="0"/>
          </a:p>
          <a:p>
            <a:pPr algn="just"/>
            <a:r>
              <a:rPr lang="it-IT" sz="1500" dirty="0" smtClean="0"/>
              <a:t>Per il calcolo dell’importo dovuto si deve procedere prima di tutto alla determinazione della </a:t>
            </a:r>
            <a:r>
              <a:rPr lang="it-IT" sz="1500" b="1" dirty="0" smtClean="0">
                <a:solidFill>
                  <a:srgbClr val="C00000"/>
                </a:solidFill>
              </a:rPr>
              <a:t>Base Imponibile</a:t>
            </a:r>
            <a:r>
              <a:rPr lang="it-IT" sz="1500" dirty="0" smtClean="0"/>
              <a:t> dell’immobile che si ottiene mediante la seguente formula:</a:t>
            </a:r>
          </a:p>
          <a:p>
            <a:pPr algn="just"/>
            <a:endParaRPr lang="it-IT" sz="1500" dirty="0"/>
          </a:p>
          <a:p>
            <a:pPr algn="just"/>
            <a:r>
              <a:rPr lang="it-IT" sz="1500" b="1" u="sng" dirty="0" smtClean="0">
                <a:solidFill>
                  <a:srgbClr val="C00000"/>
                </a:solidFill>
              </a:rPr>
              <a:t>Base Imponibile</a:t>
            </a:r>
            <a:r>
              <a:rPr lang="it-IT" sz="1500" dirty="0" smtClean="0"/>
              <a:t> </a:t>
            </a:r>
            <a:r>
              <a:rPr lang="it-IT" sz="1500" b="1" dirty="0" smtClean="0"/>
              <a:t>= Rendita catastale * 1,05 * Coefficiente moltiplicatore della categoria catastale;</a:t>
            </a:r>
          </a:p>
          <a:p>
            <a:pPr algn="just"/>
            <a:endParaRPr lang="it-IT" sz="1600" dirty="0" smtClean="0"/>
          </a:p>
          <a:p>
            <a:pPr algn="just"/>
            <a:endParaRPr lang="it-IT" sz="1500" dirty="0" smtClean="0"/>
          </a:p>
          <a:p>
            <a:pPr algn="just"/>
            <a:endParaRPr lang="it-IT" sz="1500" dirty="0"/>
          </a:p>
          <a:p>
            <a:pPr algn="just"/>
            <a:endParaRPr lang="it-IT" sz="1500" dirty="0" smtClean="0"/>
          </a:p>
          <a:p>
            <a:pPr algn="just"/>
            <a:endParaRPr lang="it-IT" sz="1500" dirty="0"/>
          </a:p>
          <a:p>
            <a:pPr algn="just"/>
            <a:r>
              <a:rPr lang="it-IT" sz="1500" dirty="0" smtClean="0"/>
              <a:t>Una volta determinata la base imponibile si può procedere al calcolo dell’</a:t>
            </a:r>
            <a:r>
              <a:rPr lang="it-IT" sz="1500" b="1" dirty="0" smtClean="0">
                <a:solidFill>
                  <a:srgbClr val="C00000"/>
                </a:solidFill>
              </a:rPr>
              <a:t>imposta annua dovuta </a:t>
            </a:r>
            <a:r>
              <a:rPr lang="it-IT" sz="1500" dirty="0" smtClean="0"/>
              <a:t>per l’intero anno eseguendo la seguente operazione:</a:t>
            </a:r>
          </a:p>
          <a:p>
            <a:pPr algn="just"/>
            <a:endParaRPr lang="it-IT" sz="1200" dirty="0" smtClean="0"/>
          </a:p>
          <a:p>
            <a:pPr algn="just"/>
            <a:r>
              <a:rPr lang="it-IT" sz="1500" b="1" u="sng" dirty="0" smtClean="0">
                <a:solidFill>
                  <a:srgbClr val="C00000"/>
                </a:solidFill>
              </a:rPr>
              <a:t>Imposta </a:t>
            </a:r>
            <a:r>
              <a:rPr lang="it-IT" sz="1500" b="1" u="sng" dirty="0">
                <a:solidFill>
                  <a:srgbClr val="C00000"/>
                </a:solidFill>
              </a:rPr>
              <a:t>annua dovuta</a:t>
            </a:r>
            <a:r>
              <a:rPr lang="it-IT" dirty="0"/>
              <a:t> </a:t>
            </a:r>
            <a:r>
              <a:rPr lang="it-IT" sz="1500" b="1" dirty="0"/>
              <a:t>= </a:t>
            </a:r>
            <a:r>
              <a:rPr lang="it-IT" sz="1500" b="1" u="sng" dirty="0"/>
              <a:t>Base imponibile x quota di possesso x mesi di possesso x </a:t>
            </a:r>
            <a:r>
              <a:rPr lang="it-IT" sz="1500" b="1" u="sng" dirty="0" smtClean="0"/>
              <a:t>aliquota</a:t>
            </a:r>
          </a:p>
          <a:p>
            <a:pPr algn="just"/>
            <a:r>
              <a:rPr lang="it-IT" sz="1500" dirty="0"/>
              <a:t>	</a:t>
            </a:r>
            <a:r>
              <a:rPr lang="it-IT" sz="1500" dirty="0" smtClean="0"/>
              <a:t>			           </a:t>
            </a:r>
            <a:r>
              <a:rPr lang="it-IT" sz="1500" b="1" u="sng" dirty="0" smtClean="0"/>
              <a:t>12</a:t>
            </a:r>
            <a:endParaRPr lang="it-IT" dirty="0"/>
          </a:p>
          <a:p>
            <a:r>
              <a:rPr lang="it-IT" sz="1500" dirty="0"/>
              <a:t>All’imposta annua dovuta vanno </a:t>
            </a:r>
            <a:r>
              <a:rPr lang="it-IT" sz="1500" b="1" dirty="0">
                <a:solidFill>
                  <a:srgbClr val="C00000"/>
                </a:solidFill>
              </a:rPr>
              <a:t>detratte eventuali </a:t>
            </a:r>
            <a:r>
              <a:rPr lang="it-IT" sz="1500" b="1" dirty="0" smtClean="0">
                <a:solidFill>
                  <a:srgbClr val="C00000"/>
                </a:solidFill>
              </a:rPr>
              <a:t>detrazioni.</a:t>
            </a:r>
          </a:p>
          <a:p>
            <a:endParaRPr lang="it-IT" sz="1200" b="1" dirty="0" smtClean="0">
              <a:solidFill>
                <a:srgbClr val="C00000"/>
              </a:solidFill>
            </a:endParaRPr>
          </a:p>
          <a:p>
            <a:pPr algn="just"/>
            <a:r>
              <a:rPr lang="it-IT" sz="1500" dirty="0" smtClean="0"/>
              <a:t>Il 50% dell’importo così ottenuto costituirà l’</a:t>
            </a:r>
            <a:r>
              <a:rPr lang="it-IT" sz="1500" b="1" dirty="0" smtClean="0">
                <a:solidFill>
                  <a:srgbClr val="C00000"/>
                </a:solidFill>
              </a:rPr>
              <a:t>acconto da versare</a:t>
            </a:r>
            <a:r>
              <a:rPr lang="it-IT" sz="1500" dirty="0" smtClean="0"/>
              <a:t> entro il 18/06/2012.</a:t>
            </a:r>
          </a:p>
          <a:p>
            <a:pPr algn="just"/>
            <a:r>
              <a:rPr lang="it-IT" sz="1500" dirty="0" smtClean="0"/>
              <a:t>Ricordiamo inoltre che, </a:t>
            </a:r>
            <a:r>
              <a:rPr lang="it-IT" sz="1500" b="1" u="sng" dirty="0" smtClean="0">
                <a:solidFill>
                  <a:srgbClr val="C00000"/>
                </a:solidFill>
              </a:rPr>
              <a:t>solamente per l’abitazione principale e le relative pertinenze, il pagamento di quanto dovuto può essere effettuato in tre rate.</a:t>
            </a:r>
            <a:r>
              <a:rPr lang="it-IT" sz="1500" dirty="0" smtClean="0"/>
              <a:t> In tal caso l’importo ottenuto va moltiplicato per 1/3.</a:t>
            </a:r>
            <a:endParaRPr lang="it-IT" sz="1500" dirty="0"/>
          </a:p>
        </p:txBody>
      </p:sp>
      <p:sp>
        <p:nvSpPr>
          <p:cNvPr id="3" name="Rettangolo arrotondato 2"/>
          <p:cNvSpPr/>
          <p:nvPr/>
        </p:nvSpPr>
        <p:spPr>
          <a:xfrm>
            <a:off x="683568" y="3429000"/>
            <a:ext cx="7848872" cy="792088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300" b="1" dirty="0"/>
              <a:t>La  rendita catastale per il calcolo della base imponibile è uguale alla rendita utilizzata per il calcolo dell'ICI. </a:t>
            </a:r>
            <a:endParaRPr lang="it-IT" sz="1300" b="1" dirty="0" smtClean="0"/>
          </a:p>
          <a:p>
            <a:pPr algn="ctr"/>
            <a:r>
              <a:rPr lang="it-IT" sz="1300" b="1" dirty="0" smtClean="0"/>
              <a:t>La </a:t>
            </a:r>
            <a:r>
              <a:rPr lang="it-IT" sz="1300" b="1" dirty="0"/>
              <a:t>revisione degli  estimi catastali con  l'introduzione dei  mq rispetto ai vani è ancora in discussione in Parlamento e non si sa ancora quando verrà attuata ma di certo non riguarda l'IMU 2012</a:t>
            </a:r>
            <a:r>
              <a:rPr lang="it-IT" sz="1300" b="1" dirty="0" smtClean="0"/>
              <a:t>.</a:t>
            </a:r>
            <a:endParaRPr lang="it-IT" sz="1300" b="1" dirty="0"/>
          </a:p>
        </p:txBody>
      </p:sp>
    </p:spTree>
    <p:extLst>
      <p:ext uri="{BB962C8B-B14F-4D97-AF65-F5344CB8AC3E}">
        <p14:creationId xmlns:p14="http://schemas.microsoft.com/office/powerpoint/2010/main" xmlns="" val="96957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/>
        </p:nvSpPr>
        <p:spPr>
          <a:xfrm>
            <a:off x="395536" y="924525"/>
            <a:ext cx="8352928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 </a:t>
            </a:r>
            <a:r>
              <a:rPr lang="it-IT" sz="2400" b="1" dirty="0" smtClean="0">
                <a:solidFill>
                  <a:srgbClr val="C00000"/>
                </a:solidFill>
              </a:rPr>
              <a:t>Abitazione principale</a:t>
            </a:r>
            <a:endParaRPr lang="it-IT" sz="2400" b="1" dirty="0">
              <a:solidFill>
                <a:srgbClr val="C00000"/>
              </a:solidFill>
            </a:endParaRPr>
          </a:p>
          <a:p>
            <a:pPr algn="just"/>
            <a:endParaRPr lang="it-IT" dirty="0" smtClean="0"/>
          </a:p>
          <a:p>
            <a:pPr algn="just"/>
            <a:r>
              <a:rPr lang="it-IT" sz="1600" dirty="0" smtClean="0"/>
              <a:t>Come accennato in precedenza, il concetto di abitazione principale è stato fortemente ristretto con l’introduzione dell’IMU.</a:t>
            </a:r>
          </a:p>
          <a:p>
            <a:pPr algn="just"/>
            <a:endParaRPr lang="it-IT" sz="1600" dirty="0"/>
          </a:p>
          <a:p>
            <a:pPr algn="just"/>
            <a:r>
              <a:rPr lang="it-IT" sz="1600" dirty="0" smtClean="0"/>
              <a:t>La normativa infatti definisce quale abitazione principale «l’immobile</a:t>
            </a:r>
            <a:r>
              <a:rPr lang="it-IT" sz="1600" dirty="0"/>
              <a:t>, iscritto o </a:t>
            </a:r>
            <a:r>
              <a:rPr lang="it-IT" sz="1600" dirty="0" smtClean="0"/>
              <a:t>iscrivibile nel catasto </a:t>
            </a:r>
            <a:r>
              <a:rPr lang="it-IT" sz="1600" dirty="0"/>
              <a:t>edilizio urbano come unica unità immobiliare, </a:t>
            </a:r>
            <a:r>
              <a:rPr lang="it-IT" sz="1600" b="1" u="sng" dirty="0">
                <a:solidFill>
                  <a:srgbClr val="C00000"/>
                </a:solidFill>
              </a:rPr>
              <a:t>nel quale </a:t>
            </a:r>
            <a:r>
              <a:rPr lang="it-IT" sz="1600" b="1" u="sng" dirty="0" smtClean="0">
                <a:solidFill>
                  <a:srgbClr val="C00000"/>
                </a:solidFill>
              </a:rPr>
              <a:t>il possessore </a:t>
            </a:r>
            <a:r>
              <a:rPr lang="it-IT" sz="1600" b="1" u="sng" dirty="0">
                <a:solidFill>
                  <a:srgbClr val="C00000"/>
                </a:solidFill>
              </a:rPr>
              <a:t>e il suo nucleo familiare dimorano abitualmente e </a:t>
            </a:r>
            <a:r>
              <a:rPr lang="it-IT" sz="1600" b="1" u="sng" dirty="0" smtClean="0">
                <a:solidFill>
                  <a:srgbClr val="C00000"/>
                </a:solidFill>
              </a:rPr>
              <a:t>risiedono anagraficamente</a:t>
            </a:r>
            <a:r>
              <a:rPr lang="it-IT" sz="1600" dirty="0"/>
              <a:t>. Nel caso in cui i componenti del nucleo </a:t>
            </a:r>
            <a:r>
              <a:rPr lang="it-IT" sz="1600" dirty="0" smtClean="0"/>
              <a:t>familiare abbiano </a:t>
            </a:r>
            <a:r>
              <a:rPr lang="it-IT" sz="1600" dirty="0"/>
              <a:t>stabilito la dimora abituale e la residenza anagrafica in </a:t>
            </a:r>
            <a:r>
              <a:rPr lang="it-IT" sz="1600" dirty="0" smtClean="0"/>
              <a:t>immobili diversi </a:t>
            </a:r>
            <a:r>
              <a:rPr lang="it-IT" sz="1600" dirty="0"/>
              <a:t>situati nel territorio comunale, le agevolazioni per </a:t>
            </a:r>
            <a:r>
              <a:rPr lang="it-IT" sz="1600" dirty="0" smtClean="0"/>
              <a:t>l’abitazione principale </a:t>
            </a:r>
            <a:r>
              <a:rPr lang="it-IT" sz="1600" dirty="0"/>
              <a:t>e per le relative pertinenze in relazione al nucleo </a:t>
            </a:r>
            <a:r>
              <a:rPr lang="it-IT" sz="1600" dirty="0" smtClean="0"/>
              <a:t>familiare si </a:t>
            </a:r>
            <a:r>
              <a:rPr lang="it-IT" sz="1600" dirty="0"/>
              <a:t>applicano per un solo </a:t>
            </a:r>
            <a:r>
              <a:rPr lang="it-IT" sz="1600" dirty="0" smtClean="0"/>
              <a:t>immobile».</a:t>
            </a:r>
          </a:p>
          <a:p>
            <a:pPr algn="just"/>
            <a:endParaRPr lang="it-IT" sz="1600" dirty="0"/>
          </a:p>
          <a:p>
            <a:pPr algn="just"/>
            <a:r>
              <a:rPr lang="it-IT" sz="1600" dirty="0"/>
              <a:t>Ancorché la norma di legge faccia letteralmente riferimento al «possessore» </a:t>
            </a:r>
            <a:r>
              <a:rPr lang="it-IT" sz="1600" dirty="0" smtClean="0"/>
              <a:t>si deve necessariamente </a:t>
            </a:r>
            <a:r>
              <a:rPr lang="it-IT" sz="1600" dirty="0"/>
              <a:t>far riferimento al proprietario dell’immobile ovvero al </a:t>
            </a:r>
            <a:r>
              <a:rPr lang="it-IT" sz="1600" dirty="0" smtClean="0"/>
              <a:t>titolare di </a:t>
            </a:r>
            <a:r>
              <a:rPr lang="it-IT" sz="1600" dirty="0"/>
              <a:t>diritti reali sullo stesso (come ad esempio: usufrutto, uso o abitazione</a:t>
            </a:r>
            <a:r>
              <a:rPr lang="it-IT" sz="1600" dirty="0" smtClean="0"/>
              <a:t>) in quanto </a:t>
            </a:r>
            <a:r>
              <a:rPr lang="it-IT" sz="1600" dirty="0"/>
              <a:t>soggetto passivo tenuto al pagamento dell’IMU</a:t>
            </a:r>
            <a:r>
              <a:rPr lang="it-IT" sz="1600" dirty="0" smtClean="0"/>
              <a:t>.</a:t>
            </a:r>
          </a:p>
          <a:p>
            <a:pPr algn="just"/>
            <a:endParaRPr lang="it-IT" sz="1600" dirty="0"/>
          </a:p>
          <a:p>
            <a:pPr algn="just"/>
            <a:r>
              <a:rPr lang="it-IT" sz="1600" dirty="0" smtClean="0"/>
              <a:t>Con tale specifica definizione normativa risulta palese l’intento del legislatore di limitare sostanzialmente attuali situazioni elusive, infatti, </a:t>
            </a:r>
            <a:r>
              <a:rPr lang="it-IT" sz="1600" b="1" u="sng" dirty="0" smtClean="0">
                <a:solidFill>
                  <a:srgbClr val="C00000"/>
                </a:solidFill>
              </a:rPr>
              <a:t>non </a:t>
            </a:r>
            <a:r>
              <a:rPr lang="it-IT" sz="1600" b="1" u="sng" dirty="0">
                <a:solidFill>
                  <a:srgbClr val="C00000"/>
                </a:solidFill>
              </a:rPr>
              <a:t>è più </a:t>
            </a:r>
            <a:r>
              <a:rPr lang="it-IT" sz="1600" b="1" u="sng" dirty="0" smtClean="0">
                <a:solidFill>
                  <a:srgbClr val="C00000"/>
                </a:solidFill>
              </a:rPr>
              <a:t>assimilata all’abitazione </a:t>
            </a:r>
            <a:r>
              <a:rPr lang="it-IT" sz="1600" b="1" u="sng" dirty="0">
                <a:solidFill>
                  <a:srgbClr val="C00000"/>
                </a:solidFill>
              </a:rPr>
              <a:t>principale quella concessa in uso gratuito a parenti in linea </a:t>
            </a:r>
            <a:r>
              <a:rPr lang="it-IT" sz="1600" b="1" u="sng" dirty="0" smtClean="0">
                <a:solidFill>
                  <a:srgbClr val="C00000"/>
                </a:solidFill>
              </a:rPr>
              <a:t>retta o collaterale</a:t>
            </a:r>
            <a:r>
              <a:rPr lang="it-IT" sz="1600" dirty="0" smtClean="0"/>
              <a:t>, per </a:t>
            </a:r>
            <a:r>
              <a:rPr lang="it-IT" sz="1600" dirty="0"/>
              <a:t>la quale l’aliquota è quella ordinaria del 7,6 per mille, senza applicazione di alcuna detrazione.</a:t>
            </a:r>
          </a:p>
        </p:txBody>
      </p:sp>
      <p:grpSp>
        <p:nvGrpSpPr>
          <p:cNvPr id="11" name="Gruppo 10"/>
          <p:cNvGrpSpPr/>
          <p:nvPr/>
        </p:nvGrpSpPr>
        <p:grpSpPr>
          <a:xfrm>
            <a:off x="2051720" y="332656"/>
            <a:ext cx="5209428" cy="380203"/>
            <a:chOff x="1892808" y="2716141"/>
            <a:chExt cx="6336792" cy="596226"/>
          </a:xfrm>
          <a:solidFill>
            <a:srgbClr val="FF3399"/>
          </a:solidFill>
        </p:grpSpPr>
        <p:sp>
          <p:nvSpPr>
            <p:cNvPr id="12" name="Rettangolo arrotondato 11"/>
            <p:cNvSpPr/>
            <p:nvPr/>
          </p:nvSpPr>
          <p:spPr>
            <a:xfrm>
              <a:off x="1892808" y="2716141"/>
              <a:ext cx="6336792" cy="59622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ttangolo 12"/>
            <p:cNvSpPr/>
            <p:nvPr/>
          </p:nvSpPr>
          <p:spPr>
            <a:xfrm>
              <a:off x="1910271" y="2747492"/>
              <a:ext cx="6164517" cy="5474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Abitazione principale e pertinenze</a:t>
              </a:r>
              <a:endParaRPr lang="it-IT" sz="2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89317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/>
        </p:nvSpPr>
        <p:spPr>
          <a:xfrm>
            <a:off x="395536" y="924525"/>
            <a:ext cx="8352928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 </a:t>
            </a:r>
          </a:p>
          <a:p>
            <a:pPr algn="ctr"/>
            <a:r>
              <a:rPr lang="it-IT" sz="2400" b="1" dirty="0" smtClean="0">
                <a:solidFill>
                  <a:srgbClr val="C00000"/>
                </a:solidFill>
              </a:rPr>
              <a:t>Pertinenze</a:t>
            </a:r>
            <a:endParaRPr lang="it-IT" sz="2400" b="1" dirty="0">
              <a:solidFill>
                <a:srgbClr val="C00000"/>
              </a:solidFill>
            </a:endParaRPr>
          </a:p>
          <a:p>
            <a:pPr algn="just"/>
            <a:endParaRPr lang="it-IT" dirty="0" smtClean="0"/>
          </a:p>
          <a:p>
            <a:pPr algn="just"/>
            <a:r>
              <a:rPr lang="it-IT" sz="1600" b="1" u="sng" dirty="0" smtClean="0">
                <a:solidFill>
                  <a:srgbClr val="C00000"/>
                </a:solidFill>
              </a:rPr>
              <a:t>Per </a:t>
            </a:r>
            <a:r>
              <a:rPr lang="it-IT" sz="1600" b="1" u="sng" dirty="0">
                <a:solidFill>
                  <a:srgbClr val="C00000"/>
                </a:solidFill>
              </a:rPr>
              <a:t>pertinenze dell'abitazione principale si intendono esclusivamente quelle classificate nelle categorie catastali C/2, C/6 e C/7, </a:t>
            </a:r>
            <a:r>
              <a:rPr lang="it-IT" sz="1600" b="1" u="sng" dirty="0">
                <a:solidFill>
                  <a:srgbClr val="000099"/>
                </a:solidFill>
              </a:rPr>
              <a:t>nella misura massima di un'unità pertinenziale per ciascuna delle categorie catastali indicate</a:t>
            </a:r>
            <a:r>
              <a:rPr lang="it-IT" sz="1600" b="1" u="sng" dirty="0">
                <a:solidFill>
                  <a:srgbClr val="C00000"/>
                </a:solidFill>
              </a:rPr>
              <a:t>, anche se iscritte in catasto unitamente all'unità ad uso abitativo.</a:t>
            </a:r>
          </a:p>
          <a:p>
            <a:pPr algn="just"/>
            <a:endParaRPr lang="it-IT" sz="1600" u="heavy" dirty="0"/>
          </a:p>
          <a:p>
            <a:r>
              <a:rPr lang="it-IT" sz="1600" dirty="0" smtClean="0"/>
              <a:t>A differenza di quanto avveniva con l’ICI, si sottolinea la possibilità di considerare quale pertinenza </a:t>
            </a:r>
            <a:r>
              <a:rPr lang="it-IT" sz="1600" b="1" u="sng" dirty="0" smtClean="0">
                <a:solidFill>
                  <a:srgbClr val="C00000"/>
                </a:solidFill>
              </a:rPr>
              <a:t>una sola unità immobiliare per ognuna delle categorie catastali C/2, C/6 e C/7</a:t>
            </a:r>
            <a:r>
              <a:rPr lang="it-IT" sz="1600" dirty="0" smtClean="0"/>
              <a:t>.</a:t>
            </a:r>
          </a:p>
          <a:p>
            <a:endParaRPr lang="it-IT" sz="1500" dirty="0"/>
          </a:p>
        </p:txBody>
      </p:sp>
      <p:grpSp>
        <p:nvGrpSpPr>
          <p:cNvPr id="11" name="Gruppo 10"/>
          <p:cNvGrpSpPr/>
          <p:nvPr/>
        </p:nvGrpSpPr>
        <p:grpSpPr>
          <a:xfrm>
            <a:off x="2051720" y="332656"/>
            <a:ext cx="5209428" cy="380203"/>
            <a:chOff x="1892808" y="2716141"/>
            <a:chExt cx="6336792" cy="596226"/>
          </a:xfrm>
          <a:solidFill>
            <a:srgbClr val="FF3399"/>
          </a:solidFill>
        </p:grpSpPr>
        <p:sp>
          <p:nvSpPr>
            <p:cNvPr id="12" name="Rettangolo arrotondato 11"/>
            <p:cNvSpPr/>
            <p:nvPr/>
          </p:nvSpPr>
          <p:spPr>
            <a:xfrm>
              <a:off x="1892808" y="2716141"/>
              <a:ext cx="6336792" cy="59622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ttangolo 12"/>
            <p:cNvSpPr/>
            <p:nvPr/>
          </p:nvSpPr>
          <p:spPr>
            <a:xfrm>
              <a:off x="1910271" y="2747492"/>
              <a:ext cx="6164517" cy="5474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600" kern="1200" dirty="0" smtClean="0"/>
                <a:t>Abitazione principale e pertinenze</a:t>
              </a:r>
              <a:endParaRPr lang="it-IT" sz="2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83124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789</Words>
  <Application>Microsoft Office PowerPoint</Application>
  <PresentationFormat>Presentazione su schermo (4:3)</PresentationFormat>
  <Paragraphs>166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UFFRAG</dc:creator>
  <cp:lastModifiedBy>utente</cp:lastModifiedBy>
  <cp:revision>45</cp:revision>
  <cp:lastPrinted>2012-05-21T12:58:55Z</cp:lastPrinted>
  <dcterms:created xsi:type="dcterms:W3CDTF">2012-05-17T13:25:15Z</dcterms:created>
  <dcterms:modified xsi:type="dcterms:W3CDTF">2012-06-09T10:31:08Z</dcterms:modified>
</cp:coreProperties>
</file>